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3" r:id="rId6"/>
    <p:sldMasterId id="2147483735" r:id="rId7"/>
    <p:sldMasterId id="2147483772" r:id="rId8"/>
    <p:sldMasterId id="2147483672" r:id="rId9"/>
  </p:sldMasterIdLst>
  <p:notesMasterIdLst>
    <p:notesMasterId r:id="rId21"/>
  </p:notesMasterIdLst>
  <p:sldIdLst>
    <p:sldId id="394" r:id="rId10"/>
    <p:sldId id="958" r:id="rId11"/>
    <p:sldId id="956" r:id="rId12"/>
    <p:sldId id="392" r:id="rId13"/>
    <p:sldId id="266" r:id="rId14"/>
    <p:sldId id="967" r:id="rId15"/>
    <p:sldId id="265" r:id="rId16"/>
    <p:sldId id="973" r:id="rId17"/>
    <p:sldId id="974" r:id="rId18"/>
    <p:sldId id="972" r:id="rId19"/>
    <p:sldId id="9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7E1"/>
    <a:srgbClr val="1111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82C74-4C2E-4168-A575-62961FD071D3}" v="3" dt="2023-04-17T14:52:09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Taylor" userId="6af3af9e-a24a-422b-85f1-563c4873f24f" providerId="ADAL" clId="{B4482C74-4C2E-4168-A575-62961FD071D3}"/>
    <pc:docChg chg="undo redo custSel modSld sldOrd">
      <pc:chgData name="Lisa Taylor" userId="6af3af9e-a24a-422b-85f1-563c4873f24f" providerId="ADAL" clId="{B4482C74-4C2E-4168-A575-62961FD071D3}" dt="2023-04-17T14:56:23.140" v="991" actId="20577"/>
      <pc:docMkLst>
        <pc:docMk/>
      </pc:docMkLst>
      <pc:sldChg chg="modSp mod ord">
        <pc:chgData name="Lisa Taylor" userId="6af3af9e-a24a-422b-85f1-563c4873f24f" providerId="ADAL" clId="{B4482C74-4C2E-4168-A575-62961FD071D3}" dt="2023-04-17T14:56:23.140" v="991" actId="20577"/>
        <pc:sldMkLst>
          <pc:docMk/>
          <pc:sldMk cId="1896168087" sldId="266"/>
        </pc:sldMkLst>
        <pc:spChg chg="mod">
          <ac:chgData name="Lisa Taylor" userId="6af3af9e-a24a-422b-85f1-563c4873f24f" providerId="ADAL" clId="{B4482C74-4C2E-4168-A575-62961FD071D3}" dt="2023-03-28T11:57:57.228" v="211" actId="1076"/>
          <ac:spMkLst>
            <pc:docMk/>
            <pc:sldMk cId="1896168087" sldId="266"/>
            <ac:spMk id="2" creationId="{00000000-0000-0000-0000-000000000000}"/>
          </ac:spMkLst>
        </pc:spChg>
        <pc:spChg chg="mod">
          <ac:chgData name="Lisa Taylor" userId="6af3af9e-a24a-422b-85f1-563c4873f24f" providerId="ADAL" clId="{B4482C74-4C2E-4168-A575-62961FD071D3}" dt="2023-04-17T14:56:23.140" v="991" actId="20577"/>
          <ac:spMkLst>
            <pc:docMk/>
            <pc:sldMk cId="1896168087" sldId="266"/>
            <ac:spMk id="3" creationId="{00000000-0000-0000-0000-000000000000}"/>
          </ac:spMkLst>
        </pc:spChg>
      </pc:sldChg>
      <pc:sldChg chg="modSp mod">
        <pc:chgData name="Lisa Taylor" userId="6af3af9e-a24a-422b-85f1-563c4873f24f" providerId="ADAL" clId="{B4482C74-4C2E-4168-A575-62961FD071D3}" dt="2023-04-17T14:55:45.281" v="987" actId="5793"/>
        <pc:sldMkLst>
          <pc:docMk/>
          <pc:sldMk cId="4277759154" sldId="392"/>
        </pc:sldMkLst>
        <pc:spChg chg="mod">
          <ac:chgData name="Lisa Taylor" userId="6af3af9e-a24a-422b-85f1-563c4873f24f" providerId="ADAL" clId="{B4482C74-4C2E-4168-A575-62961FD071D3}" dt="2023-04-17T14:55:45.281" v="987" actId="5793"/>
          <ac:spMkLst>
            <pc:docMk/>
            <pc:sldMk cId="4277759154" sldId="392"/>
            <ac:spMk id="3" creationId="{00000000-0000-0000-0000-000000000000}"/>
          </ac:spMkLst>
        </pc:spChg>
      </pc:sldChg>
      <pc:sldChg chg="modSp mod">
        <pc:chgData name="Lisa Taylor" userId="6af3af9e-a24a-422b-85f1-563c4873f24f" providerId="ADAL" clId="{B4482C74-4C2E-4168-A575-62961FD071D3}" dt="2023-03-28T12:56:34.840" v="756" actId="113"/>
        <pc:sldMkLst>
          <pc:docMk/>
          <pc:sldMk cId="628858496" sldId="394"/>
        </pc:sldMkLst>
        <pc:spChg chg="mod">
          <ac:chgData name="Lisa Taylor" userId="6af3af9e-a24a-422b-85f1-563c4873f24f" providerId="ADAL" clId="{B4482C74-4C2E-4168-A575-62961FD071D3}" dt="2023-03-28T12:56:19.798" v="748" actId="20577"/>
          <ac:spMkLst>
            <pc:docMk/>
            <pc:sldMk cId="628858496" sldId="394"/>
            <ac:spMk id="2" creationId="{00000000-0000-0000-0000-000000000000}"/>
          </ac:spMkLst>
        </pc:spChg>
        <pc:spChg chg="mod">
          <ac:chgData name="Lisa Taylor" userId="6af3af9e-a24a-422b-85f1-563c4873f24f" providerId="ADAL" clId="{B4482C74-4C2E-4168-A575-62961FD071D3}" dt="2023-03-28T12:56:34.840" v="756" actId="113"/>
          <ac:spMkLst>
            <pc:docMk/>
            <pc:sldMk cId="628858496" sldId="394"/>
            <ac:spMk id="3" creationId="{00000000-0000-0000-0000-000000000000}"/>
          </ac:spMkLst>
        </pc:spChg>
      </pc:sldChg>
      <pc:sldChg chg="addSp modSp mod">
        <pc:chgData name="Lisa Taylor" userId="6af3af9e-a24a-422b-85f1-563c4873f24f" providerId="ADAL" clId="{B4482C74-4C2E-4168-A575-62961FD071D3}" dt="2023-03-28T11:56:35.728" v="184" actId="1076"/>
        <pc:sldMkLst>
          <pc:docMk/>
          <pc:sldMk cId="2393347941" sldId="958"/>
        </pc:sldMkLst>
        <pc:spChg chg="add mod">
          <ac:chgData name="Lisa Taylor" userId="6af3af9e-a24a-422b-85f1-563c4873f24f" providerId="ADAL" clId="{B4482C74-4C2E-4168-A575-62961FD071D3}" dt="2023-03-28T11:56:35.728" v="184" actId="1076"/>
          <ac:spMkLst>
            <pc:docMk/>
            <pc:sldMk cId="2393347941" sldId="958"/>
            <ac:spMk id="3" creationId="{25D7B0DA-2E9A-7722-7170-56E8FE9611C7}"/>
          </ac:spMkLst>
        </pc:spChg>
      </pc:sldChg>
      <pc:sldChg chg="modSp mod">
        <pc:chgData name="Lisa Taylor" userId="6af3af9e-a24a-422b-85f1-563c4873f24f" providerId="ADAL" clId="{B4482C74-4C2E-4168-A575-62961FD071D3}" dt="2023-04-17T14:53:54.770" v="986" actId="6549"/>
        <pc:sldMkLst>
          <pc:docMk/>
          <pc:sldMk cId="3314696772" sldId="966"/>
        </pc:sldMkLst>
        <pc:spChg chg="mod">
          <ac:chgData name="Lisa Taylor" userId="6af3af9e-a24a-422b-85f1-563c4873f24f" providerId="ADAL" clId="{B4482C74-4C2E-4168-A575-62961FD071D3}" dt="2023-04-17T14:53:54.770" v="986" actId="6549"/>
          <ac:spMkLst>
            <pc:docMk/>
            <pc:sldMk cId="3314696772" sldId="966"/>
            <ac:spMk id="3" creationId="{00000000-0000-0000-0000-000000000000}"/>
          </ac:spMkLst>
        </pc:spChg>
      </pc:sldChg>
      <pc:sldChg chg="ord">
        <pc:chgData name="Lisa Taylor" userId="6af3af9e-a24a-422b-85f1-563c4873f24f" providerId="ADAL" clId="{B4482C74-4C2E-4168-A575-62961FD071D3}" dt="2023-03-28T11:57:27.629" v="196"/>
        <pc:sldMkLst>
          <pc:docMk/>
          <pc:sldMk cId="1248724211" sldId="967"/>
        </pc:sldMkLst>
      </pc:sldChg>
      <pc:sldChg chg="modSp mod">
        <pc:chgData name="Lisa Taylor" userId="6af3af9e-a24a-422b-85f1-563c4873f24f" providerId="ADAL" clId="{B4482C74-4C2E-4168-A575-62961FD071D3}" dt="2023-03-28T12:56:01.750" v="739" actId="1076"/>
        <pc:sldMkLst>
          <pc:docMk/>
          <pc:sldMk cId="4248224858" sldId="972"/>
        </pc:sldMkLst>
        <pc:spChg chg="mod">
          <ac:chgData name="Lisa Taylor" userId="6af3af9e-a24a-422b-85f1-563c4873f24f" providerId="ADAL" clId="{B4482C74-4C2E-4168-A575-62961FD071D3}" dt="2023-03-28T12:55:59.089" v="738" actId="1076"/>
          <ac:spMkLst>
            <pc:docMk/>
            <pc:sldMk cId="4248224858" sldId="972"/>
            <ac:spMk id="2" creationId="{00000000-0000-0000-0000-000000000000}"/>
          </ac:spMkLst>
        </pc:spChg>
        <pc:spChg chg="mod">
          <ac:chgData name="Lisa Taylor" userId="6af3af9e-a24a-422b-85f1-563c4873f24f" providerId="ADAL" clId="{B4482C74-4C2E-4168-A575-62961FD071D3}" dt="2023-03-28T12:56:01.750" v="739" actId="1076"/>
          <ac:spMkLst>
            <pc:docMk/>
            <pc:sldMk cId="4248224858" sldId="972"/>
            <ac:spMk id="3" creationId="{00000000-0000-0000-0000-000000000000}"/>
          </ac:spMkLst>
        </pc:spChg>
      </pc:sldChg>
      <pc:sldChg chg="modSp mod">
        <pc:chgData name="Lisa Taylor" userId="6af3af9e-a24a-422b-85f1-563c4873f24f" providerId="ADAL" clId="{B4482C74-4C2E-4168-A575-62961FD071D3}" dt="2023-03-28T12:00:18.015" v="227" actId="208"/>
        <pc:sldMkLst>
          <pc:docMk/>
          <pc:sldMk cId="4204376638" sldId="973"/>
        </pc:sldMkLst>
        <pc:spChg chg="mod">
          <ac:chgData name="Lisa Taylor" userId="6af3af9e-a24a-422b-85f1-563c4873f24f" providerId="ADAL" clId="{B4482C74-4C2E-4168-A575-62961FD071D3}" dt="2023-03-28T12:00:18.015" v="227" actId="208"/>
          <ac:spMkLst>
            <pc:docMk/>
            <pc:sldMk cId="4204376638" sldId="973"/>
            <ac:spMk id="8" creationId="{62DAA68B-F9E8-4534-B366-A3B5325E5FF3}"/>
          </ac:spMkLst>
        </pc:spChg>
      </pc:sldChg>
      <pc:sldChg chg="modSp mod">
        <pc:chgData name="Lisa Taylor" userId="6af3af9e-a24a-422b-85f1-563c4873f24f" providerId="ADAL" clId="{B4482C74-4C2E-4168-A575-62961FD071D3}" dt="2023-03-28T13:12:38.797" v="770" actId="1076"/>
        <pc:sldMkLst>
          <pc:docMk/>
          <pc:sldMk cId="3819402366" sldId="974"/>
        </pc:sldMkLst>
        <pc:spChg chg="mod">
          <ac:chgData name="Lisa Taylor" userId="6af3af9e-a24a-422b-85f1-563c4873f24f" providerId="ADAL" clId="{B4482C74-4C2E-4168-A575-62961FD071D3}" dt="2023-03-28T13:10:15.341" v="762" actId="20577"/>
          <ac:spMkLst>
            <pc:docMk/>
            <pc:sldMk cId="3819402366" sldId="974"/>
            <ac:spMk id="4" creationId="{134F90FD-4A76-96DB-453B-EC99D1ADA321}"/>
          </ac:spMkLst>
        </pc:spChg>
        <pc:spChg chg="mod">
          <ac:chgData name="Lisa Taylor" userId="6af3af9e-a24a-422b-85f1-563c4873f24f" providerId="ADAL" clId="{B4482C74-4C2E-4168-A575-62961FD071D3}" dt="2023-03-28T13:12:20.462" v="767" actId="20577"/>
          <ac:spMkLst>
            <pc:docMk/>
            <pc:sldMk cId="3819402366" sldId="974"/>
            <ac:spMk id="5" creationId="{9FD5C232-5AD7-D3E8-AE47-E2F37744E6F3}"/>
          </ac:spMkLst>
        </pc:spChg>
        <pc:spChg chg="mod">
          <ac:chgData name="Lisa Taylor" userId="6af3af9e-a24a-422b-85f1-563c4873f24f" providerId="ADAL" clId="{B4482C74-4C2E-4168-A575-62961FD071D3}" dt="2023-03-28T12:04:03.701" v="247" actId="14100"/>
          <ac:spMkLst>
            <pc:docMk/>
            <pc:sldMk cId="3819402366" sldId="974"/>
            <ac:spMk id="15" creationId="{EC2D4166-2CFA-B9EE-513E-F5B90E949347}"/>
          </ac:spMkLst>
        </pc:spChg>
        <pc:spChg chg="mod">
          <ac:chgData name="Lisa Taylor" userId="6af3af9e-a24a-422b-85f1-563c4873f24f" providerId="ADAL" clId="{B4482C74-4C2E-4168-A575-62961FD071D3}" dt="2023-03-28T13:12:38.797" v="770" actId="1076"/>
          <ac:spMkLst>
            <pc:docMk/>
            <pc:sldMk cId="3819402366" sldId="974"/>
            <ac:spMk id="20" creationId="{5A16DBC4-7768-E0DC-E4DD-59119071A43B}"/>
          </ac:spMkLst>
        </pc:spChg>
        <pc:spChg chg="mod">
          <ac:chgData name="Lisa Taylor" userId="6af3af9e-a24a-422b-85f1-563c4873f24f" providerId="ADAL" clId="{B4482C74-4C2E-4168-A575-62961FD071D3}" dt="2023-03-28T13:09:45.419" v="757"/>
          <ac:spMkLst>
            <pc:docMk/>
            <pc:sldMk cId="3819402366" sldId="974"/>
            <ac:spMk id="88" creationId="{23FA6F96-A2D0-49F6-97F7-0AE1B8F6D68C}"/>
          </ac:spMkLst>
        </pc:spChg>
        <pc:spChg chg="mod">
          <ac:chgData name="Lisa Taylor" userId="6af3af9e-a24a-422b-85f1-563c4873f24f" providerId="ADAL" clId="{B4482C74-4C2E-4168-A575-62961FD071D3}" dt="2023-03-28T13:10:51.420" v="764" actId="255"/>
          <ac:spMkLst>
            <pc:docMk/>
            <pc:sldMk cId="3819402366" sldId="974"/>
            <ac:spMk id="116" creationId="{B4FD1826-F3FB-4F65-931C-3E6678831CC1}"/>
          </ac:spMkLst>
        </pc:spChg>
        <pc:spChg chg="mod">
          <ac:chgData name="Lisa Taylor" userId="6af3af9e-a24a-422b-85f1-563c4873f24f" providerId="ADAL" clId="{B4482C74-4C2E-4168-A575-62961FD071D3}" dt="2023-03-28T12:48:55.856" v="315" actId="20577"/>
          <ac:spMkLst>
            <pc:docMk/>
            <pc:sldMk cId="3819402366" sldId="974"/>
            <ac:spMk id="141" creationId="{25879B30-6083-4C67-A6D6-082E4CC15246}"/>
          </ac:spMkLst>
        </pc:spChg>
        <pc:spChg chg="mod">
          <ac:chgData name="Lisa Taylor" userId="6af3af9e-a24a-422b-85f1-563c4873f24f" providerId="ADAL" clId="{B4482C74-4C2E-4168-A575-62961FD071D3}" dt="2023-03-28T13:11:13.150" v="765" actId="1076"/>
          <ac:spMkLst>
            <pc:docMk/>
            <pc:sldMk cId="3819402366" sldId="974"/>
            <ac:spMk id="167" creationId="{7DB4FA26-CE10-4609-BE53-424195668866}"/>
          </ac:spMkLst>
        </pc:spChg>
        <pc:grpChg chg="mod">
          <ac:chgData name="Lisa Taylor" userId="6af3af9e-a24a-422b-85f1-563c4873f24f" providerId="ADAL" clId="{B4482C74-4C2E-4168-A575-62961FD071D3}" dt="2023-03-28T13:12:34.690" v="769" actId="1076"/>
          <ac:grpSpMkLst>
            <pc:docMk/>
            <pc:sldMk cId="3819402366" sldId="974"/>
            <ac:grpSpMk id="21" creationId="{07D56310-ABBE-7D3A-F5D7-1432A97232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258EB-6FB9-4B78-BBA9-BED5476336AD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216E1-B248-443A-996E-B25D78751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1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AA8BA-0A7E-4E86-8A90-F96BF8C7E8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8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AA8BA-0A7E-4E86-8A90-F96BF8C7E8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3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4796-40D2-4E43-82FE-0D0C1A37C69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AA8BA-0A7E-4E86-8A90-F96BF8C7E8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6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A8BA-0A7E-4E86-8A90-F96BF8C7E88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0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09061-9FF0-4E66-930D-C877576F72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0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2471E-2190-4A7D-973B-D54C9F2A02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8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7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3318" y="1246909"/>
            <a:ext cx="5035225" cy="2263054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4000" b="0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3320" y="3774399"/>
            <a:ext cx="5035225" cy="1483401"/>
          </a:xfrm>
        </p:spPr>
        <p:txBody>
          <a:bodyPr lIns="0" tIns="0" rIns="0" bIns="0">
            <a:norm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rgbClr val="F9A01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415641"/>
            <a:ext cx="3629887" cy="5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0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0" y="1649628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1" y="854465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v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9" y="260648"/>
            <a:ext cx="5280587" cy="4537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cap="all" baseline="0"/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4" y="1988840"/>
            <a:ext cx="9696449" cy="4248448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sz="1500"/>
            </a:lvl1pPr>
            <a:lvl2pPr>
              <a:spcAft>
                <a:spcPts val="900"/>
              </a:spcAft>
              <a:defRPr sz="1500"/>
            </a:lvl2pPr>
            <a:lvl3pPr>
              <a:spcAft>
                <a:spcPts val="450"/>
              </a:spcAft>
              <a:defRPr sz="1500"/>
            </a:lvl3pPr>
            <a:lvl4pPr>
              <a:spcAft>
                <a:spcPts val="450"/>
              </a:spcAft>
              <a:defRPr sz="1500"/>
            </a:lvl4pPr>
            <a:lvl5pPr>
              <a:spcAft>
                <a:spcPts val="450"/>
              </a:spcAft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5" y="5652007"/>
            <a:ext cx="992033" cy="906131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8849" y="1199145"/>
            <a:ext cx="9696451" cy="69936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55000"/>
              <a:buFont typeface="Calibri" panose="020F0502020204030204" pitchFamily="34" charset="0"/>
              <a:buNone/>
              <a:tabLst/>
              <a:defRPr sz="2400" cap="all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55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Subtitle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20AE-069E-4A5C-9D95-B37C65F5D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E73D-A434-4A2D-92EC-A59C8E1FD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F21A-5FC7-4BF9-AA6E-518E561C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4E47-1416-4A65-A0F9-B5C608F7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8201F-F7C9-42B6-95A9-AD0D872B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323E-8DEF-48E8-AE38-42DEBEC1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846A-025B-4AA9-AF0B-4BF7A4241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DE9A-44A6-47D5-9452-2B4721F9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51EE-ED02-4C53-B331-C80C1B33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93F6-96CF-4046-BD91-CD2ED781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2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62CC-A15C-4F0C-8C51-818C6EBF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87BC4-8AE7-4DB8-8007-8BC0FA0A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6DB7F-C50B-475B-B39E-F63E6C0D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35C95-0839-46E6-ACE8-426AAA21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846A-FDDA-4A0D-978F-7BD8CADF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56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4508-98B3-4424-897B-3D785BD3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2972-3888-4105-9120-86C1F3BDB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3A164-4E6A-45DE-98C8-067B5D8C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59E2-748B-4E48-977D-DE9A4423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41734-5D7C-46E8-A2F6-9E0AC043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798E-53B0-4D87-AD03-6A8B6A28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1FCA-5379-4EB6-8FD1-B76B579E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E406-127C-4DF2-8BDA-DC25319B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487DF-DCA8-44BF-8888-A94C23C9C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D2576-5145-437F-B6E4-2EDE2422C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C2C23-70E8-4E87-AF5E-4D5BE1ABA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9212A-A41B-4A70-AE94-DE48BD62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EF380-5B38-40C9-8A92-AFA90DEA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A2286-AE54-436B-8E67-4ECD0412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21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065E-6D1D-4097-9C34-BF3B9237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4A870-188F-4028-BAC0-C23680E3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8268-B83B-4132-AAAE-2B3C4950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9BCB2-B87E-491F-AAAC-E4499D5C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7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28DE2-F2B4-428A-8BAC-9FA8DFEF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F4F12-577C-4B14-943A-4050335F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3F3B0-89F9-47F7-80E8-2F69DD9A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0E85-F71A-404B-B7D0-072B9B5F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01773-1BDB-48D6-8A33-681167A0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BB4AF-59BA-49BF-9018-7E0B0734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7227A-23EB-4E96-AE4F-630ED071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FF8FC-F34D-407E-B2E0-B6B7F24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DEEB1-93FB-4FDE-ADEC-0ABEC945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6175423"/>
            <a:ext cx="2363300" cy="3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3CF5-903F-4A55-A06A-2B99DA93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3486F-831E-456B-92AA-390C3EC17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3AC14-4A27-4C43-AAD7-3BB2C1BF4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76D5-4A9D-48A0-84FF-A009A79A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F6FCE-B406-442D-93CB-5A9B9C42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FC515-B569-4567-85D9-7E357C20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25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DD16-D5B7-4155-9F4C-97B427E7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EBB80-84D8-45A7-887F-58218E7D2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62140-8D3D-4846-9C7A-A3ABF5E4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B64B-9352-4528-BC9B-5E005BD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5041D-FA2E-434B-A96E-EE04823F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8DF1C-DBF0-451A-A726-D070F399E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96163-F1F0-458A-AA02-5A0554D31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C2D5E-8526-47F6-956C-8854F24B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FABD7-82A8-4DFE-A3A0-9872F587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555F2-550E-4586-878F-4F854BAA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0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2620-E4A0-4B64-86DC-8667A3AABEF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1D44-A608-4D44-8A16-A35DF46BD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0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6175423"/>
            <a:ext cx="2363300" cy="3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2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5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7" y="415642"/>
            <a:ext cx="11014357" cy="1347845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7" y="6175423"/>
            <a:ext cx="2363300" cy="33490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187" y="1825625"/>
            <a:ext cx="5465613" cy="4085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96344" cy="40853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0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8" y="415641"/>
            <a:ext cx="11014357" cy="12655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6" y="1681163"/>
            <a:ext cx="5443391" cy="823912"/>
          </a:xfrm>
        </p:spPr>
        <p:txBody>
          <a:bodyPr lIns="0" tIns="0" rIns="0" bIns="0"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187" y="2505075"/>
            <a:ext cx="5443389" cy="3416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96344" cy="823912"/>
          </a:xfrm>
        </p:spPr>
        <p:txBody>
          <a:bodyPr lIns="0" tIns="0" rIns="0" bIns="0" anchor="t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96344" cy="3416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7" y="457200"/>
            <a:ext cx="4217839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8535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187" y="2057400"/>
            <a:ext cx="42178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7" y="457200"/>
            <a:ext cx="11014356" cy="1122218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656" y="1825626"/>
            <a:ext cx="5915888" cy="3470770"/>
          </a:xfrm>
          <a:prstGeom prst="roundRect">
            <a:avLst>
              <a:gd name="adj" fmla="val 5376"/>
            </a:avLst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017" y="1825627"/>
            <a:ext cx="4591792" cy="4043362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45201"/>
            <a:ext cx="295794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7" y="415641"/>
            <a:ext cx="11014357" cy="1275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7" y="1825625"/>
            <a:ext cx="11014357" cy="393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0406"/>
            <a:ext cx="29579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>
                <a:solidFill>
                  <a:srgbClr val="8E8C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8" y="6175609"/>
            <a:ext cx="2363299" cy="3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9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73" r:id="rId6"/>
    <p:sldLayoutId id="2147483667" r:id="rId7"/>
    <p:sldLayoutId id="2147483668" r:id="rId8"/>
    <p:sldLayoutId id="2147483669" r:id="rId9"/>
    <p:sldLayoutId id="2147483670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9A01E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258A2-F361-41EF-AE29-DF433E5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3AB2C-EB3F-4725-B5D4-ED4E23DA8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B0B6C-A148-43DB-AE81-AEB9F6657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0438-ED97-4C9B-8EB3-7EA33A01EC3A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2BFBE-2F23-498E-B1A7-D94AC5AAF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C513-10FC-486A-B3FD-B0636873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14F8-ACF8-4773-BEC2-3551187D7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2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2620-E4A0-4B64-86DC-8667A3AABEF6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1D44-A608-4D44-8A16-A35DF46BD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7" y="415641"/>
            <a:ext cx="11014357" cy="1275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7" y="1825625"/>
            <a:ext cx="11014357" cy="393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0406"/>
            <a:ext cx="29579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>
                <a:solidFill>
                  <a:srgbClr val="8E8C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8" y="6175609"/>
            <a:ext cx="2363299" cy="3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9A01E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7" y="415641"/>
            <a:ext cx="11014357" cy="12750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7" y="1825625"/>
            <a:ext cx="11014357" cy="393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60406"/>
            <a:ext cx="2957944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200">
                <a:solidFill>
                  <a:srgbClr val="8E8C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943CEA-B84C-6243-BDBB-92E865F1B2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8" y="6175609"/>
            <a:ext cx="2363299" cy="3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9A01E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AEEF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iobhan.Flynn@vonne.org.uk" TargetMode="External"/><Relationship Id="rId2" Type="http://schemas.openxmlformats.org/officeDocument/2006/relationships/hyperlink" Target="mailto:Lisa.Taylor@vonne.org.uk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hyperlink" Target="http://www.vonne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North East &amp; North Cumbria VCSE Partnership Programme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3318" y="3990108"/>
            <a:ext cx="4108929" cy="2263054"/>
          </a:xfrm>
        </p:spPr>
        <p:txBody>
          <a:bodyPr>
            <a:normAutofit/>
          </a:bodyPr>
          <a:lstStyle/>
          <a:p>
            <a:r>
              <a:rPr lang="en-US" b="1" dirty="0"/>
              <a:t>Lisa Taylor</a:t>
            </a:r>
            <a:r>
              <a:rPr lang="en-US" dirty="0"/>
              <a:t>, Health &amp; Wellbeing Programme Director, VONNE</a:t>
            </a:r>
          </a:p>
        </p:txBody>
      </p:sp>
    </p:spTree>
    <p:extLst>
      <p:ext uri="{BB962C8B-B14F-4D97-AF65-F5344CB8AC3E}">
        <p14:creationId xmlns:p14="http://schemas.microsoft.com/office/powerpoint/2010/main" val="62885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0" y="85698"/>
            <a:ext cx="8260768" cy="993029"/>
          </a:xfrm>
        </p:spPr>
        <p:txBody>
          <a:bodyPr>
            <a:normAutofit/>
          </a:bodyPr>
          <a:lstStyle/>
          <a:p>
            <a:r>
              <a:rPr lang="en-GB" sz="4000" b="1" dirty="0"/>
              <a:t>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84" y="582212"/>
            <a:ext cx="11765280" cy="529103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/>
              <a:t>Covid response </a:t>
            </a:r>
            <a:r>
              <a:rPr lang="en-GB" sz="2000" dirty="0"/>
              <a:t>supported collaborative working –connectivity/recognition and value of the VCSE:</a:t>
            </a:r>
          </a:p>
          <a:p>
            <a:pPr lvl="1">
              <a:lnSpc>
                <a:spcPct val="120000"/>
              </a:lnSpc>
            </a:pPr>
            <a:r>
              <a:rPr lang="en-GB" sz="2000" b="1" dirty="0"/>
              <a:t>Covid-19 Health Inequalities Impact Assessment </a:t>
            </a:r>
          </a:p>
          <a:p>
            <a:pPr lvl="1">
              <a:lnSpc>
                <a:spcPct val="120000"/>
              </a:lnSpc>
            </a:pPr>
            <a:r>
              <a:rPr lang="en-GB" sz="2000" b="1" dirty="0"/>
              <a:t>NHS Charities Together/ Winter Pressures Funding</a:t>
            </a:r>
            <a:r>
              <a:rPr lang="en-GB" sz="2000" dirty="0"/>
              <a:t> collaborative approach to design and delivery working with VCSE Partnership Programme leads &amp; Co. Durham and Cumbria Community Foundations on behalf of the ICS area</a:t>
            </a:r>
          </a:p>
          <a:p>
            <a:pPr>
              <a:lnSpc>
                <a:spcPct val="120000"/>
              </a:lnSpc>
            </a:pPr>
            <a:r>
              <a:rPr lang="en-GB" sz="2000" b="1" dirty="0"/>
              <a:t>Maternal and Perinatal Mental Health project – </a:t>
            </a:r>
            <a:r>
              <a:rPr lang="en-GB" sz="2000" dirty="0"/>
              <a:t>with MMH Clinical Network and Blue Stone Collaborative/Ways to Wellness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GB" sz="2000" b="1" dirty="0"/>
              <a:t>Third Sector Grant Funding Protocol </a:t>
            </a:r>
            <a:r>
              <a:rPr lang="en-GB" sz="2000" dirty="0"/>
              <a:t>– with NHS, Cumbria and County Durham Community Foundations – protocol subsequently expanded to all CF’s and used for Waiting Well funding</a:t>
            </a:r>
          </a:p>
          <a:p>
            <a:pPr lvl="0">
              <a:lnSpc>
                <a:spcPct val="120000"/>
              </a:lnSpc>
            </a:pPr>
            <a:r>
              <a:rPr lang="en-GB" sz="2000" b="1" dirty="0"/>
              <a:t>Community Diagnostic Hubs guidance </a:t>
            </a:r>
            <a:r>
              <a:rPr lang="en-GB" sz="2000" dirty="0"/>
              <a:t>– presented at national webinar and ensured national guidance changed to reflect the importance of working with the VCSE from outset</a:t>
            </a:r>
          </a:p>
          <a:p>
            <a:pPr lvl="0">
              <a:lnSpc>
                <a:spcPct val="120000"/>
              </a:lnSpc>
            </a:pPr>
            <a:r>
              <a:rPr lang="en-GB" sz="2000" b="1" dirty="0"/>
              <a:t>Research Engagement Network Development </a:t>
            </a:r>
            <a:r>
              <a:rPr lang="en-GB" sz="2000" dirty="0"/>
              <a:t>– bid partner with ICB and research, £84K of £100K direct to VCSE sector to explore Children &amp; Young People’s Mental Health research</a:t>
            </a:r>
          </a:p>
        </p:txBody>
      </p:sp>
    </p:spTree>
    <p:extLst>
      <p:ext uri="{BB962C8B-B14F-4D97-AF65-F5344CB8AC3E}">
        <p14:creationId xmlns:p14="http://schemas.microsoft.com/office/powerpoint/2010/main" val="424822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3605" y="1532358"/>
            <a:ext cx="9875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Lisa.Taylor@vonne.org.uk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VCSE Engagement Manager Siobhan Flynn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Siobhan.Flynn@vonne.org.uk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www.vonne.org.uk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30" y="4020066"/>
            <a:ext cx="5675870" cy="2837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0787" y="3509760"/>
            <a:ext cx="5301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9A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Membership+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receive: 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Funding information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Exclusive events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Free and discounted job adverts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9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111A3-B27B-4318-90A5-053EF9BB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58" y="370385"/>
            <a:ext cx="9059884" cy="6390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78AE3-D4FA-42B8-8BA0-3B8E341C45DC}"/>
              </a:ext>
            </a:extLst>
          </p:cNvPr>
          <p:cNvSpPr txBox="1"/>
          <p:nvPr/>
        </p:nvSpPr>
        <p:spPr>
          <a:xfrm>
            <a:off x="367178" y="370385"/>
            <a:ext cx="2142342" cy="630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One ICS:</a:t>
            </a:r>
          </a:p>
          <a:p>
            <a:r>
              <a:rPr lang="en-GB" sz="2000" b="1" dirty="0"/>
              <a:t>North East and North Cumbria</a:t>
            </a:r>
          </a:p>
          <a:p>
            <a:r>
              <a:rPr lang="en-GB" sz="1600" i="1" dirty="0"/>
              <a:t>        divided into</a:t>
            </a:r>
            <a:endParaRPr lang="en-GB" sz="1600" b="1" dirty="0"/>
          </a:p>
          <a:p>
            <a:r>
              <a:rPr lang="en-GB" sz="2000" b="1" dirty="0"/>
              <a:t>Four Area ICPs: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North</a:t>
            </a:r>
          </a:p>
          <a:p>
            <a:r>
              <a:rPr lang="en-GB" sz="1600" dirty="0"/>
              <a:t>Northumberland</a:t>
            </a:r>
          </a:p>
          <a:p>
            <a:r>
              <a:rPr lang="en-GB" sz="1600" dirty="0"/>
              <a:t>Newcastle</a:t>
            </a:r>
          </a:p>
          <a:p>
            <a:r>
              <a:rPr lang="en-GB" sz="1600" dirty="0"/>
              <a:t>Gateshead</a:t>
            </a:r>
          </a:p>
          <a:p>
            <a:r>
              <a:rPr lang="en-GB" sz="1600" dirty="0"/>
              <a:t>North Tyneside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Central</a:t>
            </a:r>
          </a:p>
          <a:p>
            <a:r>
              <a:rPr lang="en-GB" sz="1600" dirty="0"/>
              <a:t>South Tyneside</a:t>
            </a:r>
          </a:p>
          <a:p>
            <a:r>
              <a:rPr lang="en-GB" sz="1600" dirty="0"/>
              <a:t>Durham</a:t>
            </a:r>
          </a:p>
          <a:p>
            <a:r>
              <a:rPr lang="en-GB" sz="1600" dirty="0"/>
              <a:t>Sunderland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South</a:t>
            </a:r>
          </a:p>
          <a:p>
            <a:r>
              <a:rPr lang="en-GB" sz="1600" dirty="0"/>
              <a:t>Darlington</a:t>
            </a:r>
          </a:p>
          <a:p>
            <a:r>
              <a:rPr lang="en-GB" sz="1600" dirty="0"/>
              <a:t>Hartlepool</a:t>
            </a:r>
          </a:p>
          <a:p>
            <a:r>
              <a:rPr lang="en-GB" sz="1600" dirty="0"/>
              <a:t>Redcar &amp; Cleveland</a:t>
            </a:r>
          </a:p>
          <a:p>
            <a:r>
              <a:rPr lang="en-GB" sz="1600" dirty="0"/>
              <a:t>Middlesbrough</a:t>
            </a:r>
          </a:p>
          <a:p>
            <a:r>
              <a:rPr lang="en-GB" sz="1600" dirty="0"/>
              <a:t>Stockton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North Cumbria</a:t>
            </a:r>
          </a:p>
          <a:p>
            <a:r>
              <a:rPr lang="en-GB" sz="1600" dirty="0"/>
              <a:t>North Cumbria</a:t>
            </a:r>
          </a:p>
          <a:p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7B0DA-2E9A-7722-7170-56E8FE9611C7}"/>
              </a:ext>
            </a:extLst>
          </p:cNvPr>
          <p:cNvSpPr txBox="1"/>
          <p:nvPr/>
        </p:nvSpPr>
        <p:spPr>
          <a:xfrm>
            <a:off x="6096000" y="5564285"/>
            <a:ext cx="2153920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Approx. </a:t>
            </a:r>
            <a:r>
              <a:rPr lang="en-GB" b="1" dirty="0">
                <a:solidFill>
                  <a:srgbClr val="0070C0"/>
                </a:solidFill>
              </a:rPr>
              <a:t>11,000</a:t>
            </a:r>
            <a:r>
              <a:rPr lang="en-GB" dirty="0"/>
              <a:t>  VCSE organisations in NENC ICS</a:t>
            </a:r>
          </a:p>
        </p:txBody>
      </p:sp>
    </p:spTree>
    <p:extLst>
      <p:ext uri="{BB962C8B-B14F-4D97-AF65-F5344CB8AC3E}">
        <p14:creationId xmlns:p14="http://schemas.microsoft.com/office/powerpoint/2010/main" val="23933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46" y="481914"/>
            <a:ext cx="7661189" cy="82790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NHSE VCSE Leadership Programme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73876" y="1190209"/>
            <a:ext cx="8044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Programme Aims: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Develop and test models of diverse and inclusive VCSE Leadership Groups or Alliances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Demonstrate the value of working in partnership with the VCSE sector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equal and sustainable relationships between VCSE and Integrated Care System (ICS)/Sustainable Transformation Partnerships (STPs)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Share learning between STP/ICS through action learning and peer support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Cohort 2 Targeted at 8 ICS’s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includes North East and North Cumbria ICS – Lead VCSE Partner VONNE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Funded by NHS England / NHS Improvement for 2 years – tapering basis – NHSE/I Funding ended Mar 21, ICS funding afterwards</a:t>
            </a:r>
          </a:p>
        </p:txBody>
      </p:sp>
    </p:spTree>
    <p:extLst>
      <p:ext uri="{BB962C8B-B14F-4D97-AF65-F5344CB8AC3E}">
        <p14:creationId xmlns:p14="http://schemas.microsoft.com/office/powerpoint/2010/main" val="425719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6640" y="668696"/>
            <a:ext cx="10647680" cy="1275048"/>
          </a:xfrm>
        </p:spPr>
        <p:txBody>
          <a:bodyPr>
            <a:normAutofit/>
          </a:bodyPr>
          <a:lstStyle/>
          <a:p>
            <a:r>
              <a:rPr lang="en-GB" sz="3200" b="1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 Leadership Programme Partnership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921" y="1354792"/>
            <a:ext cx="9058157" cy="4834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partnership models developed in each area differed in structure, but all had some </a:t>
            </a:r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elements</a:t>
            </a:r>
            <a:r>
              <a:rPr lang="en-GB" sz="2400" dirty="0">
                <a:solidFill>
                  <a:srgbClr val="522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creation of a </a:t>
            </a:r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sector leadership group or alliance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(a group made up of voluntary organisations aiming to be a broker for the wider sector and a single point of contact for NHS colleagues) </a:t>
            </a:r>
          </a:p>
          <a:p>
            <a:pPr lvl="1" indent="-342900"/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sector representation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public sector or cross-sector groups including the STP/ICS board</a:t>
            </a:r>
          </a:p>
          <a:p>
            <a:pPr lvl="1" indent="-342900"/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mechanism for two-way engagement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the wider voluntary sector and wider partners and structures</a:t>
            </a:r>
          </a:p>
          <a:p>
            <a:pPr lvl="1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process for </a:t>
            </a:r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to the wider sector</a:t>
            </a:r>
            <a:r>
              <a:rPr lang="en-GB" sz="2400" b="1" dirty="0">
                <a:solidFill>
                  <a:srgbClr val="522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solidFill>
                <a:srgbClr val="522A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/>
          </a:p>
          <a:p>
            <a:pPr marL="457200" indent="-457200"/>
            <a:endParaRPr lang="en-GB" sz="1600" dirty="0"/>
          </a:p>
          <a:p>
            <a:pPr marL="45720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7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32080"/>
            <a:ext cx="1126744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NENC VCSE Partnership Programme Objectives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25190"/>
            <a:ext cx="9144000" cy="5131110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mechanism to co-ordinate engagement and involvement of the VCSE sector in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planning, commissioning and design of services to support our communities.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ensure a VCSE voice in collaboration across health ‘systems’ to enable a positive impact on heath priorities, support population groups and reduce </a:t>
            </a:r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inequalities.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provide an opportunity to share learning and review national and regional developments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 health, wellbeing &amp; social care, and recovery strategies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support the involvement of VCSE leaders within ICS governance and structures to support collaborative working and co-production in health and care services planning and commissioning.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enable effective collaboration and coproduction with stakeholders to design and implement measures in response to the direct and indirect impact of COVID19. 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16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AADAB6-B8A1-40AA-969A-3008AE2BCF4E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1052" y="0"/>
            <a:ext cx="9273209" cy="6102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CAE88-ECE2-D2B7-0851-09F896A0AFCA}"/>
              </a:ext>
            </a:extLst>
          </p:cNvPr>
          <p:cNvSpPr txBox="1"/>
          <p:nvPr/>
        </p:nvSpPr>
        <p:spPr>
          <a:xfrm>
            <a:off x="4185920" y="5917960"/>
            <a:ext cx="744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11111"/>
                </a:solidFill>
              </a:rPr>
              <a:t>As the ICS develops, some of the priorities will change</a:t>
            </a:r>
          </a:p>
        </p:txBody>
      </p:sp>
    </p:spTree>
    <p:extLst>
      <p:ext uri="{BB962C8B-B14F-4D97-AF65-F5344CB8AC3E}">
        <p14:creationId xmlns:p14="http://schemas.microsoft.com/office/powerpoint/2010/main" val="124872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0" y="415642"/>
            <a:ext cx="8260768" cy="548635"/>
          </a:xfrm>
        </p:spPr>
        <p:txBody>
          <a:bodyPr>
            <a:normAutofit/>
          </a:bodyPr>
          <a:lstStyle/>
          <a:p>
            <a:r>
              <a:rPr lang="en-GB" sz="3200" dirty="0"/>
              <a:t>NENC VCSE Partnership Structure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677" y="964277"/>
            <a:ext cx="100406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Health &amp; Wellbeing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Cascading information network via bulletins &amp; opportunity to be involved in working groups/sub groups/ focus groups</a:t>
            </a:r>
          </a:p>
          <a:p>
            <a:pPr lvl="1"/>
            <a:endParaRPr lang="en-GB" sz="2000" dirty="0">
              <a:solidFill>
                <a:srgbClr val="139D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VCSE Partnership Forum -</a:t>
            </a:r>
            <a:r>
              <a:rPr lang="en-GB" sz="2000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range of organisations/networks represented to ensure broad VCSE sector knowledge and expertise across geographies and themes/ beneficiary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groups. M</a:t>
            </a:r>
            <a:r>
              <a:rPr lang="en-GB" sz="2000" b="0" i="0" dirty="0">
                <a:effectLst/>
                <a:latin typeface="Helvetica Neue"/>
              </a:rPr>
              <a:t>embership of the Partnership Forum is of relevance to senior managers responsible for health and wellbeing policy and strategic work within their organisation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39D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a coherent and representative group of VCSE organisations for external stakeholders to engage with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 out the representation roles and responsibilities so organisations with specific geographical or thematic expertise could represent the VCSE sector at the relevant forums/ boards/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39D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2 way engagement /communication with wider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39DE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39D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5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6FBFD08-FD0D-4F32-A9B6-D059FE003797}"/>
              </a:ext>
            </a:extLst>
          </p:cNvPr>
          <p:cNvGrpSpPr/>
          <p:nvPr/>
        </p:nvGrpSpPr>
        <p:grpSpPr>
          <a:xfrm>
            <a:off x="-546100" y="12774"/>
            <a:ext cx="20529742" cy="11549095"/>
            <a:chOff x="228600" y="52283"/>
            <a:chExt cx="20529742" cy="115490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261C46E-6FDB-4192-A59A-790E314CFE17}"/>
                </a:ext>
              </a:extLst>
            </p:cNvPr>
            <p:cNvSpPr/>
            <p:nvPr/>
          </p:nvSpPr>
          <p:spPr>
            <a:xfrm>
              <a:off x="9903660" y="3787776"/>
              <a:ext cx="2038600" cy="241332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E4D7851-7C0F-4EE6-B877-26D146902E93}"/>
                </a:ext>
              </a:extLst>
            </p:cNvPr>
            <p:cNvSpPr/>
            <p:nvPr/>
          </p:nvSpPr>
          <p:spPr>
            <a:xfrm>
              <a:off x="1842978" y="6124354"/>
              <a:ext cx="2126511" cy="58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" name="AutoShape 2">
              <a:extLst>
                <a:ext uri="{FF2B5EF4-FFF2-40B4-BE49-F238E27FC236}">
                  <a16:creationId xmlns:a16="http://schemas.microsoft.com/office/drawing/2014/main" id="{66CE9EB1-72DC-4878-AD7B-C79BCFFE9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051" y="439111"/>
              <a:ext cx="6926817" cy="677309"/>
            </a:xfrm>
            <a:prstGeom prst="roundRect">
              <a:avLst>
                <a:gd name="adj" fmla="val 16667"/>
              </a:avLst>
            </a:prstGeom>
            <a:solidFill>
              <a:srgbClr val="C285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NENC VCSE </a:t>
              </a:r>
              <a:r>
                <a:rPr lang="en-GB" altLang="en-US" sz="12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Partner</a:t>
              </a:r>
              <a:r>
                <a:rPr kumimoji="0" lang="en-GB" altLang="en-US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ship Programme Multi-Agency Steering group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Ensures Programme remains strategically aligned and embedded within ICS, to support development of ICS objectives via collaborative partnerships, funded projects and information sharing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94C5702-3AEC-439C-928D-5E9A58F6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814" y="1386423"/>
              <a:ext cx="1203325" cy="413082"/>
            </a:xfrm>
            <a:prstGeom prst="roundRect">
              <a:avLst>
                <a:gd name="adj" fmla="val 16667"/>
              </a:avLst>
            </a:prstGeom>
            <a:solidFill>
              <a:srgbClr val="2D4E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F3F3F3"/>
                  </a:solidFill>
                  <a:effectLst/>
                  <a:latin typeface="Calibri" panose="020F0502020204030204" pitchFamily="34" charset="0"/>
                </a:rPr>
                <a:t>ICB - Integrated Care Board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69EF2BBA-4F81-4B75-9E88-149156636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1380165"/>
              <a:ext cx="1203325" cy="483138"/>
            </a:xfrm>
            <a:prstGeom prst="roundRect">
              <a:avLst>
                <a:gd name="adj" fmla="val 16667"/>
              </a:avLst>
            </a:prstGeom>
            <a:solidFill>
              <a:srgbClr val="98AFB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ICP - Integrated Care Partnership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45A470DA-F540-4134-A62A-0ED1C1CF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4543" y="1386423"/>
              <a:ext cx="1203325" cy="487511"/>
            </a:xfrm>
            <a:prstGeom prst="roundRect">
              <a:avLst>
                <a:gd name="adj" fmla="val 16667"/>
              </a:avLst>
            </a:prstGeom>
            <a:solidFill>
              <a:srgbClr val="EBD7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VCSE Executive Group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1CF0E1CD-DC82-477E-924C-142184D48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76" y="2190307"/>
              <a:ext cx="1624012" cy="552894"/>
            </a:xfrm>
            <a:prstGeom prst="roundRect">
              <a:avLst>
                <a:gd name="adj" fmla="val 16667"/>
              </a:avLst>
            </a:prstGeom>
            <a:solidFill>
              <a:srgbClr val="98AFB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4 Area ICPs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including NHS, statutory and VCSE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62DAA68B-F9E8-4534-B366-A3B5325E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40" y="2190307"/>
              <a:ext cx="1638300" cy="552893"/>
            </a:xfrm>
            <a:prstGeom prst="roundRect">
              <a:avLst>
                <a:gd name="adj" fmla="val 16667"/>
              </a:avLst>
            </a:prstGeom>
            <a:pattFill prst="wdUpDiag">
              <a:fgClr>
                <a:srgbClr val="EBD7E1"/>
              </a:fgClr>
              <a:bgClr>
                <a:schemeClr val="bg1"/>
              </a:bgClr>
            </a:pattFill>
            <a:ln>
              <a:solidFill>
                <a:srgbClr val="EBD7E1"/>
              </a:solidFill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VCSE </a:t>
              </a:r>
              <a:r>
                <a:rPr lang="en-GB" altLang="en-US" sz="1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Area ICP</a:t>
              </a: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-level groups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 networks (if needed)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CA078735-6531-40D9-9CDF-02BF2BF39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76" y="3196747"/>
              <a:ext cx="1624012" cy="779831"/>
            </a:xfrm>
            <a:prstGeom prst="roundRect">
              <a:avLst>
                <a:gd name="adj" fmla="val 16667"/>
              </a:avLst>
            </a:prstGeom>
            <a:solidFill>
              <a:srgbClr val="BE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Priority Workstream Groups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including VCSE representation at strategic and operational levels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24890582-6DFD-42DF-BABF-EA9AEF339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40" y="3196746"/>
              <a:ext cx="1638300" cy="778299"/>
            </a:xfrm>
            <a:prstGeom prst="roundRect">
              <a:avLst>
                <a:gd name="adj" fmla="val 16667"/>
              </a:avLst>
            </a:prstGeom>
            <a:solidFill>
              <a:srgbClr val="EBD7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VCSE Partnership Forum   </a:t>
              </a:r>
              <a:r>
                <a:rPr kumimoji="0" lang="en-GB" altLang="en-US" sz="1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r>
                <a:rPr lang="en-GB" sz="10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or VCSE health and wellbeing strategic organisational leads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DD846376-1B2A-4683-976A-B185C320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76" y="4240323"/>
              <a:ext cx="1624012" cy="779830"/>
            </a:xfrm>
            <a:prstGeom prst="roundRect">
              <a:avLst>
                <a:gd name="adj" fmla="val 16667"/>
              </a:avLst>
            </a:prstGeom>
            <a:solidFill>
              <a:srgbClr val="BE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Clinical Networks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including VCSE representation from sub-groups/Partnership Forum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0D36181E-BF3A-415F-91DE-F52764EA0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39" y="4240323"/>
              <a:ext cx="1638300" cy="779831"/>
            </a:xfrm>
            <a:prstGeom prst="roundRect">
              <a:avLst>
                <a:gd name="adj" fmla="val 16667"/>
              </a:avLst>
            </a:prstGeom>
            <a:solidFill>
              <a:srgbClr val="EBD7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VCSE Sub-Groups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VCSE to feed information in and out of Priority Workstreams and Clinical Networks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D63EB7A9-D14F-4E93-8C36-BBF71B5DE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76" y="5460945"/>
              <a:ext cx="1624012" cy="928687"/>
            </a:xfrm>
            <a:prstGeom prst="roundRect">
              <a:avLst>
                <a:gd name="adj" fmla="val 16667"/>
              </a:avLst>
            </a:prstGeom>
            <a:solidFill>
              <a:srgbClr val="BED7E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Primary Care Networks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 links to VCSE organisations within their footprint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C3958ABE-2163-4C2D-8A9A-9B5615FF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140" y="5460945"/>
              <a:ext cx="1638300" cy="928687"/>
            </a:xfrm>
            <a:prstGeom prst="roundRect">
              <a:avLst>
                <a:gd name="adj" fmla="val 16667"/>
              </a:avLst>
            </a:prstGeom>
            <a:solidFill>
              <a:srgbClr val="EBD7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Health and Wellbeing Network 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 share information and opportunities with the VCSE sector*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7EDA3895-62D8-4918-8B64-7D7F4E1D7740}"/>
                </a:ext>
              </a:extLst>
            </p:cNvPr>
            <p:cNvSpPr/>
            <p:nvPr/>
          </p:nvSpPr>
          <p:spPr>
            <a:xfrm>
              <a:off x="4872188" y="5858541"/>
              <a:ext cx="2553952" cy="265813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BD3F45E7-E730-443E-8159-24E7D6CD3AC8}"/>
                </a:ext>
              </a:extLst>
            </p:cNvPr>
            <p:cNvSpPr/>
            <p:nvPr/>
          </p:nvSpPr>
          <p:spPr>
            <a:xfrm>
              <a:off x="4899066" y="4518840"/>
              <a:ext cx="2526035" cy="265813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6FD127A1-0EB8-42CF-9BC9-610780CD2CFE}"/>
                </a:ext>
              </a:extLst>
            </p:cNvPr>
            <p:cNvSpPr/>
            <p:nvPr/>
          </p:nvSpPr>
          <p:spPr>
            <a:xfrm>
              <a:off x="4872188" y="3490084"/>
              <a:ext cx="2553952" cy="265813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6B322AF6-0420-4576-881E-EDCDF5228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550" y="2320132"/>
              <a:ext cx="2547591" cy="230361"/>
            </a:xfrm>
            <a:prstGeom prst="leftRightArrow">
              <a:avLst>
                <a:gd name="adj1" fmla="val 50000"/>
                <a:gd name="adj2" fmla="val 69306"/>
              </a:avLst>
            </a:prstGeom>
            <a:solidFill>
              <a:schemeClr val="tx1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Arrow: Up-Down 21">
              <a:extLst>
                <a:ext uri="{FF2B5EF4-FFF2-40B4-BE49-F238E27FC236}">
                  <a16:creationId xmlns:a16="http://schemas.microsoft.com/office/drawing/2014/main" id="{2E310A4B-A39C-4EFD-9F34-BAF276C084E0}"/>
                </a:ext>
              </a:extLst>
            </p:cNvPr>
            <p:cNvSpPr/>
            <p:nvPr/>
          </p:nvSpPr>
          <p:spPr>
            <a:xfrm>
              <a:off x="3172047" y="1116419"/>
              <a:ext cx="170120" cy="263746"/>
            </a:xfrm>
            <a:prstGeom prst="upDownArrow">
              <a:avLst/>
            </a:prstGeom>
            <a:solidFill>
              <a:srgbClr val="D7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4CA3ECFE-21E9-40AA-A76F-F53AF3AE5745}"/>
                </a:ext>
              </a:extLst>
            </p:cNvPr>
            <p:cNvSpPr/>
            <p:nvPr/>
          </p:nvSpPr>
          <p:spPr>
            <a:xfrm>
              <a:off x="6027082" y="1125813"/>
              <a:ext cx="132291" cy="248976"/>
            </a:xfrm>
            <a:prstGeom prst="upDownArrow">
              <a:avLst/>
            </a:prstGeom>
            <a:solidFill>
              <a:srgbClr val="D7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B0C64CE6-625F-4634-AC02-8C4187DCEB48}"/>
                </a:ext>
              </a:extLst>
            </p:cNvPr>
            <p:cNvSpPr/>
            <p:nvPr/>
          </p:nvSpPr>
          <p:spPr>
            <a:xfrm>
              <a:off x="2740632" y="1799505"/>
              <a:ext cx="209886" cy="4154728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E71705BF-155A-428A-95FE-AB9547DC1EC5}"/>
                </a:ext>
              </a:extLst>
            </p:cNvPr>
            <p:cNvSpPr/>
            <p:nvPr/>
          </p:nvSpPr>
          <p:spPr>
            <a:xfrm>
              <a:off x="2793999" y="5910788"/>
              <a:ext cx="463108" cy="1613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C6B12418-9A87-4F7A-8CF2-676CE8BADB3C}"/>
                </a:ext>
              </a:extLst>
            </p:cNvPr>
            <p:cNvSpPr/>
            <p:nvPr/>
          </p:nvSpPr>
          <p:spPr>
            <a:xfrm rot="10800000">
              <a:off x="9041221" y="5873573"/>
              <a:ext cx="410147" cy="19853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719F5726-A131-483C-8BE7-1B1F081C0CD4}"/>
                </a:ext>
              </a:extLst>
            </p:cNvPr>
            <p:cNvSpPr/>
            <p:nvPr/>
          </p:nvSpPr>
          <p:spPr>
            <a:xfrm>
              <a:off x="3853139" y="1516186"/>
              <a:ext cx="1659657" cy="189170"/>
            </a:xfrm>
            <a:prstGeom prst="left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1" name="Arrow: Left 30">
              <a:extLst>
                <a:ext uri="{FF2B5EF4-FFF2-40B4-BE49-F238E27FC236}">
                  <a16:creationId xmlns:a16="http://schemas.microsoft.com/office/drawing/2014/main" id="{060C77EF-C03A-4431-8BFA-F6F531E2E2AE}"/>
                </a:ext>
              </a:extLst>
            </p:cNvPr>
            <p:cNvSpPr/>
            <p:nvPr/>
          </p:nvSpPr>
          <p:spPr>
            <a:xfrm>
              <a:off x="6697662" y="1522155"/>
              <a:ext cx="1676880" cy="168239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4" name="Arrow: Up 33">
              <a:extLst>
                <a:ext uri="{FF2B5EF4-FFF2-40B4-BE49-F238E27FC236}">
                  <a16:creationId xmlns:a16="http://schemas.microsoft.com/office/drawing/2014/main" id="{575A3A89-E07E-4C45-97DC-B13566179AF4}"/>
                </a:ext>
              </a:extLst>
            </p:cNvPr>
            <p:cNvSpPr/>
            <p:nvPr/>
          </p:nvSpPr>
          <p:spPr>
            <a:xfrm>
              <a:off x="9314864" y="1873934"/>
              <a:ext cx="199754" cy="1456648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5" name="Arrow: Left 34">
              <a:extLst>
                <a:ext uri="{FF2B5EF4-FFF2-40B4-BE49-F238E27FC236}">
                  <a16:creationId xmlns:a16="http://schemas.microsoft.com/office/drawing/2014/main" id="{BE960CF8-300A-4A5F-A105-481B80F48C37}"/>
                </a:ext>
              </a:extLst>
            </p:cNvPr>
            <p:cNvSpPr/>
            <p:nvPr/>
          </p:nvSpPr>
          <p:spPr>
            <a:xfrm>
              <a:off x="9064439" y="3230277"/>
              <a:ext cx="396022" cy="201304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7" name="AutoShape 17">
              <a:extLst>
                <a:ext uri="{FF2B5EF4-FFF2-40B4-BE49-F238E27FC236}">
                  <a16:creationId xmlns:a16="http://schemas.microsoft.com/office/drawing/2014/main" id="{9196D24B-B924-4B3A-8C74-B7F4529DBC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023119" y="2888311"/>
              <a:ext cx="444343" cy="147019"/>
            </a:xfrm>
            <a:prstGeom prst="leftRightArrow">
              <a:avLst>
                <a:gd name="adj1" fmla="val 50000"/>
                <a:gd name="adj2" fmla="val 69306"/>
              </a:avLst>
            </a:prstGeom>
            <a:solidFill>
              <a:schemeClr val="tx1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AutoShape 19">
              <a:extLst>
                <a:ext uri="{FF2B5EF4-FFF2-40B4-BE49-F238E27FC236}">
                  <a16:creationId xmlns:a16="http://schemas.microsoft.com/office/drawing/2014/main" id="{D22F8F2C-A702-4241-AA49-85A043322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21" y="2310248"/>
              <a:ext cx="385519" cy="271462"/>
            </a:xfrm>
            <a:prstGeom prst="rightArrow">
              <a:avLst>
                <a:gd name="adj1" fmla="val 50000"/>
                <a:gd name="adj2" fmla="val 40192"/>
              </a:avLst>
            </a:prstGeom>
            <a:solidFill>
              <a:schemeClr val="tx1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0910D94A-2306-4595-8467-10E86B5DF5AD}"/>
                </a:ext>
              </a:extLst>
            </p:cNvPr>
            <p:cNvSpPr/>
            <p:nvPr/>
          </p:nvSpPr>
          <p:spPr>
            <a:xfrm>
              <a:off x="2891982" y="3562350"/>
              <a:ext cx="350836" cy="19354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B4401B58-4373-4D49-8429-D45FAB6DF1CA}"/>
                </a:ext>
              </a:extLst>
            </p:cNvPr>
            <p:cNvSpPr/>
            <p:nvPr/>
          </p:nvSpPr>
          <p:spPr>
            <a:xfrm>
              <a:off x="2897552" y="4547752"/>
              <a:ext cx="350836" cy="19354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6189FF-D721-43E7-AC4C-FF1F23B1A7DB}"/>
                </a:ext>
              </a:extLst>
            </p:cNvPr>
            <p:cNvSpPr/>
            <p:nvPr/>
          </p:nvSpPr>
          <p:spPr>
            <a:xfrm>
              <a:off x="9356905" y="3787775"/>
              <a:ext cx="103557" cy="22292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4" name="Text Box 21">
              <a:extLst>
                <a:ext uri="{FF2B5EF4-FFF2-40B4-BE49-F238E27FC236}">
                  <a16:creationId xmlns:a16="http://schemas.microsoft.com/office/drawing/2014/main" id="{3BE960AE-2650-4B4A-A7EF-0A95A9171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375" y="52283"/>
              <a:ext cx="5814165" cy="333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ICS and VCSE Partnership Programme Integration Structure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Arrow: Left 42">
              <a:extLst>
                <a:ext uri="{FF2B5EF4-FFF2-40B4-BE49-F238E27FC236}">
                  <a16:creationId xmlns:a16="http://schemas.microsoft.com/office/drawing/2014/main" id="{10D1438C-54B8-4183-B664-588A08C6E8F2}"/>
                </a:ext>
              </a:extLst>
            </p:cNvPr>
            <p:cNvSpPr/>
            <p:nvPr/>
          </p:nvSpPr>
          <p:spPr>
            <a:xfrm>
              <a:off x="9064439" y="3721491"/>
              <a:ext cx="396022" cy="201304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4467A22E-81D5-4D44-B811-9476AB4A3942}"/>
                </a:ext>
              </a:extLst>
            </p:cNvPr>
            <p:cNvSpPr/>
            <p:nvPr/>
          </p:nvSpPr>
          <p:spPr>
            <a:xfrm>
              <a:off x="9064439" y="4518839"/>
              <a:ext cx="386928" cy="201304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1DACE841-271F-4774-AC60-57D8D282C4B2}"/>
                </a:ext>
              </a:extLst>
            </p:cNvPr>
            <p:cNvSpPr/>
            <p:nvPr/>
          </p:nvSpPr>
          <p:spPr>
            <a:xfrm>
              <a:off x="9064439" y="3481031"/>
              <a:ext cx="784161" cy="201304"/>
            </a:xfrm>
            <a:prstGeom prst="leftArrow">
              <a:avLst/>
            </a:prstGeom>
            <a:solidFill>
              <a:srgbClr val="D7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1EA763-B1B6-4BB2-9DD3-A6F8F30B99FD}"/>
                </a:ext>
              </a:extLst>
            </p:cNvPr>
            <p:cNvSpPr/>
            <p:nvPr/>
          </p:nvSpPr>
          <p:spPr>
            <a:xfrm>
              <a:off x="9765043" y="802998"/>
              <a:ext cx="83557" cy="2816502"/>
            </a:xfrm>
            <a:prstGeom prst="rect">
              <a:avLst/>
            </a:prstGeom>
            <a:solidFill>
              <a:srgbClr val="D7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7" name="Arrow: Left 46">
              <a:extLst>
                <a:ext uri="{FF2B5EF4-FFF2-40B4-BE49-F238E27FC236}">
                  <a16:creationId xmlns:a16="http://schemas.microsoft.com/office/drawing/2014/main" id="{F6B87B60-6043-42FE-92C7-4DD5B2CD2F25}"/>
                </a:ext>
              </a:extLst>
            </p:cNvPr>
            <p:cNvSpPr/>
            <p:nvPr/>
          </p:nvSpPr>
          <p:spPr>
            <a:xfrm>
              <a:off x="9577868" y="708664"/>
              <a:ext cx="270732" cy="177625"/>
            </a:xfrm>
            <a:prstGeom prst="leftArrow">
              <a:avLst/>
            </a:prstGeom>
            <a:solidFill>
              <a:srgbClr val="D7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393BD9-9D6F-4F94-9B1C-505A369DE7AB}"/>
                </a:ext>
              </a:extLst>
            </p:cNvPr>
            <p:cNvSpPr txBox="1"/>
            <p:nvPr/>
          </p:nvSpPr>
          <p:spPr>
            <a:xfrm>
              <a:off x="6572362" y="6490005"/>
              <a:ext cx="36734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</a:rPr>
                <a:t>*Other sectors welcome to join Health and Wellbeing Network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42E3D7-32C6-4281-A99F-AD0B8DF5F9E8}"/>
                </a:ext>
              </a:extLst>
            </p:cNvPr>
            <p:cNvSpPr txBox="1"/>
            <p:nvPr/>
          </p:nvSpPr>
          <p:spPr>
            <a:xfrm>
              <a:off x="7041780" y="1403474"/>
              <a:ext cx="1130001" cy="522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19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sz="8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Nominated member/s, financially supported via  ICS </a:t>
              </a: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B5591208-D0A9-4A47-A42D-FEA5B3D7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6694" y="1419064"/>
              <a:ext cx="695325" cy="333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9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Working collaboratively</a:t>
              </a:r>
              <a:endPara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532F3EE6-55B7-4F94-BA11-804430983778}"/>
                </a:ext>
              </a:extLst>
            </p:cNvPr>
            <p:cNvSpPr/>
            <p:nvPr/>
          </p:nvSpPr>
          <p:spPr>
            <a:xfrm rot="16200000">
              <a:off x="8827045" y="1159480"/>
              <a:ext cx="270732" cy="177625"/>
            </a:xfrm>
            <a:prstGeom prst="leftArrow">
              <a:avLst/>
            </a:prstGeom>
            <a:solidFill>
              <a:srgbClr val="D799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6D7DCE3E-B65B-4894-9F3C-64030A90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099" y="2030376"/>
              <a:ext cx="5735639" cy="67192"/>
            </a:xfrm>
            <a:prstGeom prst="rect">
              <a:avLst/>
            </a:prstGeom>
            <a:solidFill>
              <a:schemeClr val="accent2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C837B4BB-E96E-40F1-BFE3-057848052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530" y="1793729"/>
              <a:ext cx="118637" cy="30383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17DEE346-7B40-430E-8169-3B3EE40E7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572" y="3092756"/>
              <a:ext cx="609600" cy="3254775"/>
            </a:xfrm>
            <a:prstGeom prst="roundRect">
              <a:avLst>
                <a:gd name="adj" fmla="val 16667"/>
              </a:avLst>
            </a:prstGeom>
            <a:solidFill>
              <a:srgbClr val="98AFB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Place – level health and care alliances 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(info flows into as well as out)</a:t>
              </a:r>
            </a:p>
          </p:txBody>
        </p:sp>
        <p:sp>
          <p:nvSpPr>
            <p:cNvPr id="51" name="Rectangle 6">
              <a:extLst>
                <a:ext uri="{FF2B5EF4-FFF2-40B4-BE49-F238E27FC236}">
                  <a16:creationId xmlns:a16="http://schemas.microsoft.com/office/drawing/2014/main" id="{7CB18365-F09B-4BD7-B98D-EB166259F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3216" y="1875090"/>
              <a:ext cx="67522" cy="182384"/>
            </a:xfrm>
            <a:prstGeom prst="rect">
              <a:avLst/>
            </a:prstGeom>
            <a:solidFill>
              <a:schemeClr val="accent2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3" name="AutoShape 17">
              <a:extLst>
                <a:ext uri="{FF2B5EF4-FFF2-40B4-BE49-F238E27FC236}">
                  <a16:creationId xmlns:a16="http://schemas.microsoft.com/office/drawing/2014/main" id="{3944F413-FF89-49BC-B5FB-0545E5B233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38011" y="2882150"/>
              <a:ext cx="444343" cy="147019"/>
            </a:xfrm>
            <a:prstGeom prst="leftRightArrow">
              <a:avLst>
                <a:gd name="adj1" fmla="val 50000"/>
                <a:gd name="adj2" fmla="val 69306"/>
              </a:avLst>
            </a:prstGeom>
            <a:solidFill>
              <a:schemeClr val="tx1"/>
            </a:solidFill>
            <a:ln w="3175" algn="ctr">
              <a:solidFill>
                <a:srgbClr val="139DEB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5D9C9E-90C7-4C30-BDC4-9C53590F253C}"/>
                </a:ext>
              </a:extLst>
            </p:cNvPr>
            <p:cNvSpPr/>
            <p:nvPr/>
          </p:nvSpPr>
          <p:spPr>
            <a:xfrm>
              <a:off x="228600" y="5910788"/>
              <a:ext cx="1792896" cy="79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AF1EDB-960F-42B9-BFB6-4C7DE055B091}"/>
                </a:ext>
              </a:extLst>
            </p:cNvPr>
            <p:cNvSpPr/>
            <p:nvPr/>
          </p:nvSpPr>
          <p:spPr>
            <a:xfrm>
              <a:off x="10026406" y="4159720"/>
              <a:ext cx="691963" cy="302210"/>
            </a:xfrm>
            <a:prstGeom prst="roundRect">
              <a:avLst/>
            </a:prstGeom>
            <a:solidFill>
              <a:srgbClr val="C285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D18AD9E-3EE5-4433-88BB-9E4DE2CEE2AB}"/>
                </a:ext>
              </a:extLst>
            </p:cNvPr>
            <p:cNvSpPr/>
            <p:nvPr/>
          </p:nvSpPr>
          <p:spPr>
            <a:xfrm>
              <a:off x="10026406" y="4914299"/>
              <a:ext cx="691963" cy="302210"/>
            </a:xfrm>
            <a:prstGeom prst="roundRect">
              <a:avLst/>
            </a:prstGeom>
            <a:solidFill>
              <a:srgbClr val="98A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A53D02-071C-466C-AB78-E8EEEA11B00C}"/>
                </a:ext>
              </a:extLst>
            </p:cNvPr>
            <p:cNvSpPr/>
            <p:nvPr/>
          </p:nvSpPr>
          <p:spPr>
            <a:xfrm>
              <a:off x="10026406" y="5281890"/>
              <a:ext cx="691963" cy="302210"/>
            </a:xfrm>
            <a:prstGeom prst="roundRect">
              <a:avLst/>
            </a:prstGeom>
            <a:solidFill>
              <a:srgbClr val="BED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225A6B0-D138-49D3-8078-DBCB00D6653F}"/>
                </a:ext>
              </a:extLst>
            </p:cNvPr>
            <p:cNvSpPr/>
            <p:nvPr/>
          </p:nvSpPr>
          <p:spPr>
            <a:xfrm>
              <a:off x="20066379" y="11299168"/>
              <a:ext cx="691963" cy="30221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16C9847-5F19-41E5-8B4A-16FB816B86A6}"/>
                </a:ext>
              </a:extLst>
            </p:cNvPr>
            <p:cNvSpPr/>
            <p:nvPr/>
          </p:nvSpPr>
          <p:spPr>
            <a:xfrm>
              <a:off x="10026406" y="5699790"/>
              <a:ext cx="691963" cy="302210"/>
            </a:xfrm>
            <a:prstGeom prst="roundRect">
              <a:avLst/>
            </a:prstGeom>
            <a:solidFill>
              <a:srgbClr val="2D4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0A5148D-7CC5-4B5C-90B2-C3A06E5498A2}"/>
                </a:ext>
              </a:extLst>
            </p:cNvPr>
            <p:cNvSpPr/>
            <p:nvPr/>
          </p:nvSpPr>
          <p:spPr>
            <a:xfrm>
              <a:off x="10026406" y="4542409"/>
              <a:ext cx="691963" cy="302210"/>
            </a:xfrm>
            <a:prstGeom prst="roundRect">
              <a:avLst/>
            </a:prstGeom>
            <a:solidFill>
              <a:srgbClr val="EBD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4FEF618-6CF0-4042-B5B0-AAECE5663A7D}"/>
                </a:ext>
              </a:extLst>
            </p:cNvPr>
            <p:cNvSpPr txBox="1"/>
            <p:nvPr/>
          </p:nvSpPr>
          <p:spPr>
            <a:xfrm>
              <a:off x="10711588" y="3820124"/>
              <a:ext cx="14668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</a:rPr>
                <a:t>Key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43D85F0-2A47-4C01-94D3-974CB5AF465E}"/>
                </a:ext>
              </a:extLst>
            </p:cNvPr>
            <p:cNvSpPr txBox="1"/>
            <p:nvPr/>
          </p:nvSpPr>
          <p:spPr>
            <a:xfrm>
              <a:off x="10692435" y="4181266"/>
              <a:ext cx="14668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</a:rPr>
                <a:t>VCSE Steering Group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8B3FD8-3DB5-400F-9AF1-B1AA5A823259}"/>
                </a:ext>
              </a:extLst>
            </p:cNvPr>
            <p:cNvSpPr txBox="1"/>
            <p:nvPr/>
          </p:nvSpPr>
          <p:spPr>
            <a:xfrm>
              <a:off x="10711588" y="4566168"/>
              <a:ext cx="14668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</a:rPr>
                <a:t>VCSE structures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98A5FCD-19C4-41CA-AD13-82A8472AD23F}"/>
                </a:ext>
              </a:extLst>
            </p:cNvPr>
            <p:cNvSpPr txBox="1"/>
            <p:nvPr/>
          </p:nvSpPr>
          <p:spPr>
            <a:xfrm>
              <a:off x="10718369" y="4855389"/>
              <a:ext cx="1466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</a:rPr>
                <a:t>Partnerships (cross-sector)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A4B2555-09ED-4E7B-8EB3-09E93691AF5C}"/>
                </a:ext>
              </a:extLst>
            </p:cNvPr>
            <p:cNvSpPr txBox="1"/>
            <p:nvPr/>
          </p:nvSpPr>
          <p:spPr>
            <a:xfrm>
              <a:off x="10692435" y="5298350"/>
              <a:ext cx="14668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</a:rPr>
                <a:t>NHS structures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D27EBD5-6A32-4968-A452-45EDC2E924B4}"/>
                </a:ext>
              </a:extLst>
            </p:cNvPr>
            <p:cNvSpPr txBox="1"/>
            <p:nvPr/>
          </p:nvSpPr>
          <p:spPr>
            <a:xfrm>
              <a:off x="10692435" y="5671995"/>
              <a:ext cx="1328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0000"/>
                  </a:solidFill>
                </a:rPr>
                <a:t>Integrated Care </a:t>
              </a:r>
            </a:p>
            <a:p>
              <a:r>
                <a:rPr lang="en-GB" sz="1000" dirty="0">
                  <a:solidFill>
                    <a:srgbClr val="000000"/>
                  </a:solidFill>
                </a:rPr>
                <a:t>Board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3702AC-DC93-4469-99A3-32E68D6000CB}"/>
                </a:ext>
              </a:extLst>
            </p:cNvPr>
            <p:cNvSpPr/>
            <p:nvPr/>
          </p:nvSpPr>
          <p:spPr>
            <a:xfrm>
              <a:off x="9061650" y="2386751"/>
              <a:ext cx="381683" cy="971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ECD9FAC4-CD4C-403E-8EE3-2B15E484FE78}"/>
                </a:ext>
              </a:extLst>
            </p:cNvPr>
            <p:cNvSpPr/>
            <p:nvPr/>
          </p:nvSpPr>
          <p:spPr>
            <a:xfrm rot="16200000">
              <a:off x="5797651" y="2055897"/>
              <a:ext cx="584943" cy="199754"/>
            </a:xfrm>
            <a:prstGeom prst="rightArrow">
              <a:avLst>
                <a:gd name="adj1" fmla="val 50000"/>
                <a:gd name="adj2" fmla="val 401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043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7D56310-ABBE-7D3A-F5D7-1432A9723200}"/>
              </a:ext>
            </a:extLst>
          </p:cNvPr>
          <p:cNvGrpSpPr/>
          <p:nvPr/>
        </p:nvGrpSpPr>
        <p:grpSpPr>
          <a:xfrm>
            <a:off x="177800" y="135106"/>
            <a:ext cx="11836400" cy="6513645"/>
            <a:chOff x="234646" y="116698"/>
            <a:chExt cx="8617254" cy="6513645"/>
          </a:xfrm>
        </p:grpSpPr>
        <p:sp>
          <p:nvSpPr>
            <p:cNvPr id="15" name="Arrow: Up-Down 14">
              <a:extLst>
                <a:ext uri="{FF2B5EF4-FFF2-40B4-BE49-F238E27FC236}">
                  <a16:creationId xmlns:a16="http://schemas.microsoft.com/office/drawing/2014/main" id="{EC2D4166-2CFA-B9EE-513E-F5B90E949347}"/>
                </a:ext>
              </a:extLst>
            </p:cNvPr>
            <p:cNvSpPr/>
            <p:nvPr/>
          </p:nvSpPr>
          <p:spPr>
            <a:xfrm rot="19685652">
              <a:off x="1932571" y="1905352"/>
              <a:ext cx="197065" cy="2789938"/>
            </a:xfrm>
            <a:prstGeom prst="upDownArrow">
              <a:avLst/>
            </a:prstGeom>
            <a:solidFill>
              <a:srgbClr val="FF99CC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5879B30-6083-4C67-A6D6-082E4CC15246}"/>
                </a:ext>
              </a:extLst>
            </p:cNvPr>
            <p:cNvSpPr/>
            <p:nvPr/>
          </p:nvSpPr>
          <p:spPr>
            <a:xfrm>
              <a:off x="234646" y="116698"/>
              <a:ext cx="8604571" cy="270074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200" b="1" dirty="0">
                  <a:solidFill>
                    <a:prstClr val="white"/>
                  </a:solidFill>
                  <a:latin typeface="Calibri" panose="020F0502020204030204"/>
                </a:rPr>
                <a:t>North East  &amp; North Cumbria VCSE Partnership Programme Executive Group formation and information flow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114AD52-B04A-42AA-BBBA-EE090834CE1E}"/>
                </a:ext>
              </a:extLst>
            </p:cNvPr>
            <p:cNvSpPr/>
            <p:nvPr/>
          </p:nvSpPr>
          <p:spPr>
            <a:xfrm>
              <a:off x="8099355" y="2697024"/>
              <a:ext cx="748366" cy="985212"/>
            </a:xfrm>
            <a:prstGeom prst="rect">
              <a:avLst/>
            </a:prstGeom>
            <a:solidFill>
              <a:srgbClr val="139D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900" dirty="0">
                  <a:solidFill>
                    <a:prstClr val="black"/>
                  </a:solidFill>
                  <a:latin typeface="Calibri" panose="020F0502020204030204"/>
                </a:rPr>
                <a:t>NENC Integrated Care Board (ICB)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C8CE02A-CC28-4E0A-85D7-CE22FE59D610}"/>
                </a:ext>
              </a:extLst>
            </p:cNvPr>
            <p:cNvSpPr/>
            <p:nvPr/>
          </p:nvSpPr>
          <p:spPr>
            <a:xfrm>
              <a:off x="8103534" y="3813963"/>
              <a:ext cx="748366" cy="985212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900" dirty="0">
                  <a:solidFill>
                    <a:schemeClr val="tx1"/>
                  </a:solidFill>
                  <a:latin typeface="Calibri" panose="020F0502020204030204"/>
                </a:rPr>
                <a:t>NENC Integrated Care </a:t>
              </a:r>
              <a:r>
                <a:rPr lang="en-GB" sz="850" dirty="0">
                  <a:solidFill>
                    <a:schemeClr val="tx1"/>
                  </a:solidFill>
                  <a:latin typeface="Calibri" panose="020F0502020204030204"/>
                </a:rPr>
                <a:t>Partnership (ICP)</a:t>
              </a:r>
              <a:r>
                <a:rPr lang="en-GB" sz="900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B6DE105-48D1-483E-B761-9FCECA406AFF}"/>
                </a:ext>
              </a:extLst>
            </p:cNvPr>
            <p:cNvSpPr/>
            <p:nvPr/>
          </p:nvSpPr>
          <p:spPr>
            <a:xfrm>
              <a:off x="7158966" y="1335944"/>
              <a:ext cx="688436" cy="528828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dirty="0">
                  <a:solidFill>
                    <a:prstClr val="black"/>
                  </a:solidFill>
                  <a:latin typeface="Calibri" panose="020F0502020204030204"/>
                </a:rPr>
                <a:t>VCSE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/>
                </a:rPr>
                <a:t>Executive</a:t>
              </a:r>
              <a:r>
                <a:rPr lang="en-GB" sz="1050" dirty="0">
                  <a:solidFill>
                    <a:prstClr val="black"/>
                  </a:solidFill>
                  <a:latin typeface="Calibri" panose="020F0502020204030204"/>
                </a:rPr>
                <a:t> Group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FA4D3050-74EB-4C96-88DE-4228C7863C9C}"/>
                </a:ext>
              </a:extLst>
            </p:cNvPr>
            <p:cNvSpPr/>
            <p:nvPr/>
          </p:nvSpPr>
          <p:spPr>
            <a:xfrm>
              <a:off x="1775941" y="552580"/>
              <a:ext cx="5368766" cy="1707699"/>
            </a:xfrm>
            <a:prstGeom prst="homePlate">
              <a:avLst/>
            </a:prstGeom>
            <a:solidFill>
              <a:srgbClr val="B4C7E7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57B4209-0F93-4234-B0D0-2B5C88F917EA}"/>
                </a:ext>
              </a:extLst>
            </p:cNvPr>
            <p:cNvSpPr/>
            <p:nvPr/>
          </p:nvSpPr>
          <p:spPr>
            <a:xfrm>
              <a:off x="239055" y="2405439"/>
              <a:ext cx="2131479" cy="726195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</a:rPr>
                <a:t>Communities of Place/Neighbourhood</a:t>
              </a:r>
            </a:p>
            <a:p>
              <a:pPr algn="ctr"/>
              <a:r>
                <a:rPr lang="en-GB" sz="1050" b="1" dirty="0">
                  <a:solidFill>
                    <a:schemeClr val="bg1"/>
                  </a:solidFill>
                </a:rPr>
                <a:t> Local Infrastructure Organisations (LIOs) &amp; Provider Networks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3C2E409B-11B3-4C73-9A29-049CC0C5C56B}"/>
                </a:ext>
              </a:extLst>
            </p:cNvPr>
            <p:cNvSpPr/>
            <p:nvPr/>
          </p:nvSpPr>
          <p:spPr>
            <a:xfrm>
              <a:off x="234646" y="3168290"/>
              <a:ext cx="2359198" cy="346170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E97338-B222-3368-66AC-3F5BC41A2519}"/>
                </a:ext>
              </a:extLst>
            </p:cNvPr>
            <p:cNvGrpSpPr/>
            <p:nvPr/>
          </p:nvGrpSpPr>
          <p:grpSpPr>
            <a:xfrm>
              <a:off x="322797" y="3243682"/>
              <a:ext cx="2059436" cy="3292686"/>
              <a:chOff x="521747" y="3232822"/>
              <a:chExt cx="2059436" cy="3292686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3244A1F-C2F9-4B6F-B679-A4E5BA25D77B}"/>
                  </a:ext>
                </a:extLst>
              </p:cNvPr>
              <p:cNvSpPr/>
              <p:nvPr/>
            </p:nvSpPr>
            <p:spPr>
              <a:xfrm>
                <a:off x="521747" y="3232822"/>
                <a:ext cx="1037179" cy="741275"/>
              </a:xfrm>
              <a:prstGeom prst="rect">
                <a:avLst/>
              </a:prstGeom>
              <a:solidFill>
                <a:srgbClr val="B3A2C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b="1" dirty="0">
                    <a:solidFill>
                      <a:prstClr val="black"/>
                    </a:solidFill>
                  </a:rPr>
                  <a:t>Northumberland</a:t>
                </a:r>
              </a:p>
              <a:p>
                <a:pPr algn="ctr"/>
                <a:r>
                  <a:rPr lang="en-GB" sz="900" dirty="0">
                    <a:solidFill>
                      <a:prstClr val="black"/>
                    </a:solidFill>
                  </a:rPr>
                  <a:t>Northumberland CVA, CVA Blyth Valley, CAN, Thriving Together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907607A-6CDB-AB3E-DD2B-141AB5FB00A2}"/>
                  </a:ext>
                </a:extLst>
              </p:cNvPr>
              <p:cNvGrpSpPr/>
              <p:nvPr/>
            </p:nvGrpSpPr>
            <p:grpSpPr>
              <a:xfrm>
                <a:off x="524528" y="3240336"/>
                <a:ext cx="2056655" cy="3285172"/>
                <a:chOff x="536853" y="3041388"/>
                <a:chExt cx="2056655" cy="3285172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9B3F2760-4F8A-40AF-9D11-F61C0CDF91DD}"/>
                    </a:ext>
                  </a:extLst>
                </p:cNvPr>
                <p:cNvSpPr/>
                <p:nvPr/>
              </p:nvSpPr>
              <p:spPr>
                <a:xfrm>
                  <a:off x="541279" y="5268641"/>
                  <a:ext cx="1027534" cy="349208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Hartlepoo</a:t>
                  </a:r>
                  <a:r>
                    <a:rPr lang="en-GB" sz="900" dirty="0">
                      <a:solidFill>
                        <a:prstClr val="black"/>
                      </a:solidFill>
                    </a:rPr>
                    <a:t>l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Hartlepower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5EABD04D-BEE2-42A5-B53F-CA010CC03530}"/>
                    </a:ext>
                  </a:extLst>
                </p:cNvPr>
                <p:cNvSpPr/>
                <p:nvPr/>
              </p:nvSpPr>
              <p:spPr>
                <a:xfrm>
                  <a:off x="541278" y="4518035"/>
                  <a:ext cx="1027534" cy="690013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Durham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Durham Community Action, East Durham Trust</a:t>
                  </a: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508805D-283F-4AA5-8957-52740A42299D}"/>
                    </a:ext>
                  </a:extLst>
                </p:cNvPr>
                <p:cNvSpPr/>
                <p:nvPr/>
              </p:nvSpPr>
              <p:spPr>
                <a:xfrm>
                  <a:off x="1652358" y="4632515"/>
                  <a:ext cx="941150" cy="448790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Darlington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TVRA/ </a:t>
                  </a:r>
                  <a:r>
                    <a:rPr lang="en-GB" sz="900" dirty="0" err="1">
                      <a:solidFill>
                        <a:prstClr val="black"/>
                      </a:solidFill>
                    </a:rPr>
                    <a:t>D’ton</a:t>
                  </a:r>
                  <a:r>
                    <a:rPr lang="en-GB" sz="900" dirty="0">
                      <a:solidFill>
                        <a:prstClr val="black"/>
                      </a:solidFill>
                    </a:rPr>
                    <a:t> Healthwatch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42997B8-E87A-4529-9EB1-F8371A3784B2}"/>
                    </a:ext>
                  </a:extLst>
                </p:cNvPr>
                <p:cNvSpPr/>
                <p:nvPr/>
              </p:nvSpPr>
              <p:spPr>
                <a:xfrm>
                  <a:off x="543718" y="3858132"/>
                  <a:ext cx="1027534" cy="604394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South Tyneside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Inspire South Tyneside &amp; South Tyneside Alliance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7E52A19-5919-4109-8765-AC8EFAF873C1}"/>
                    </a:ext>
                  </a:extLst>
                </p:cNvPr>
                <p:cNvSpPr/>
                <p:nvPr/>
              </p:nvSpPr>
              <p:spPr>
                <a:xfrm>
                  <a:off x="1652359" y="3041388"/>
                  <a:ext cx="938796" cy="242376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North Tyneside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VODA</a:t>
                  </a: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A8E1A24B-5A49-448D-8E80-C1851BE9015E}"/>
                    </a:ext>
                  </a:extLst>
                </p:cNvPr>
                <p:cNvSpPr/>
                <p:nvPr/>
              </p:nvSpPr>
              <p:spPr>
                <a:xfrm>
                  <a:off x="1652358" y="3352245"/>
                  <a:ext cx="938797" cy="566455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Newcastle &amp; Gateshead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Connected Voice</a:t>
                  </a: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B4EDEDD7-CAC8-46B4-9062-4C9C2BF90E9A}"/>
                    </a:ext>
                  </a:extLst>
                </p:cNvPr>
                <p:cNvSpPr/>
                <p:nvPr/>
              </p:nvSpPr>
              <p:spPr>
                <a:xfrm>
                  <a:off x="1647020" y="6038749"/>
                  <a:ext cx="924776" cy="267979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Middlesbrough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MVDA</a:t>
                  </a: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8FA3486-3888-4641-A8AA-646489692121}"/>
                    </a:ext>
                  </a:extLst>
                </p:cNvPr>
                <p:cNvSpPr/>
                <p:nvPr/>
              </p:nvSpPr>
              <p:spPr>
                <a:xfrm>
                  <a:off x="1664491" y="5522835"/>
                  <a:ext cx="929017" cy="423101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Redcar &amp; Cleveland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RCVDA</a:t>
                  </a: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F6E754C6-02C6-41C5-8882-948FDA8E9A87}"/>
                    </a:ext>
                  </a:extLst>
                </p:cNvPr>
                <p:cNvSpPr/>
                <p:nvPr/>
              </p:nvSpPr>
              <p:spPr>
                <a:xfrm>
                  <a:off x="1652358" y="5162540"/>
                  <a:ext cx="934632" cy="265550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Stockton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Catalyst</a:t>
                  </a: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A9A0E95A-AAA4-4FCA-9200-1C9C113BABF7}"/>
                    </a:ext>
                  </a:extLst>
                </p:cNvPr>
                <p:cNvSpPr/>
                <p:nvPr/>
              </p:nvSpPr>
              <p:spPr>
                <a:xfrm>
                  <a:off x="1652358" y="3979164"/>
                  <a:ext cx="938796" cy="574287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Sunderland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VCAS &amp; Sunderland Alliance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019291C-0D87-43D8-9505-3476F1BE5078}"/>
                    </a:ext>
                  </a:extLst>
                </p:cNvPr>
                <p:cNvSpPr/>
                <p:nvPr/>
              </p:nvSpPr>
              <p:spPr>
                <a:xfrm>
                  <a:off x="536853" y="5715750"/>
                  <a:ext cx="1027534" cy="610810"/>
                </a:xfrm>
                <a:prstGeom prst="rect">
                  <a:avLst/>
                </a:prstGeom>
                <a:solidFill>
                  <a:srgbClr val="B3A2C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900" b="1" dirty="0">
                      <a:solidFill>
                        <a:prstClr val="black"/>
                      </a:solidFill>
                    </a:rPr>
                    <a:t>North Cumbria</a:t>
                  </a:r>
                </a:p>
                <a:p>
                  <a:pPr algn="ctr"/>
                  <a:r>
                    <a:rPr lang="en-GB" sz="900" dirty="0">
                      <a:solidFill>
                        <a:prstClr val="black"/>
                      </a:solidFill>
                    </a:rPr>
                    <a:t>Cumbria CVS &amp; Action For Health Network</a:t>
                  </a:r>
                </a:p>
              </p:txBody>
            </p:sp>
          </p:grp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A253D7F-75DC-4CF9-9A83-9ACDE2468302}"/>
                </a:ext>
              </a:extLst>
            </p:cNvPr>
            <p:cNvSpPr/>
            <p:nvPr/>
          </p:nvSpPr>
          <p:spPr>
            <a:xfrm>
              <a:off x="2439725" y="2405439"/>
              <a:ext cx="977350" cy="64480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ICS Priority Workstreams/ Boards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02FB88C-6329-4859-BE4F-49FD10356312}"/>
                </a:ext>
              </a:extLst>
            </p:cNvPr>
            <p:cNvSpPr/>
            <p:nvPr/>
          </p:nvSpPr>
          <p:spPr>
            <a:xfrm>
              <a:off x="3614057" y="2402783"/>
              <a:ext cx="848238" cy="623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Clinical Networks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3FA6F96-A2D0-49F6-97F7-0AE1B8F6D68C}"/>
                </a:ext>
              </a:extLst>
            </p:cNvPr>
            <p:cNvSpPr/>
            <p:nvPr/>
          </p:nvSpPr>
          <p:spPr>
            <a:xfrm>
              <a:off x="2608104" y="4452561"/>
              <a:ext cx="2075576" cy="217778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200" b="1" dirty="0">
                  <a:solidFill>
                    <a:prstClr val="white"/>
                  </a:solidFill>
                  <a:latin typeface="Calibri" panose="020F0502020204030204"/>
                </a:rPr>
                <a:t>North East &amp; North Cumbria VCSE Partnership Forum</a:t>
              </a:r>
            </a:p>
            <a:p>
              <a:pPr algn="ctr" defTabSz="685800"/>
              <a:endParaRPr lang="en-GB" sz="788" b="1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/>
              <a:r>
                <a:rPr lang="en-GB" sz="800" b="1" dirty="0">
                  <a:solidFill>
                    <a:prstClr val="white"/>
                  </a:solidFill>
                </a:rPr>
                <a:t>LLIO leads, VCSE Provider Networks &amp; Special Interest Group leads, Health Infrastructure leads, Health &amp; Wellbeing strategic leads, facilitated by VCSE Partnership Programme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D9F4BE7-DFBC-42E0-ABEA-0A903F5A5916}"/>
                </a:ext>
              </a:extLst>
            </p:cNvPr>
            <p:cNvSpPr/>
            <p:nvPr/>
          </p:nvSpPr>
          <p:spPr>
            <a:xfrm>
              <a:off x="2943545" y="3269765"/>
              <a:ext cx="1105454" cy="847462"/>
            </a:xfrm>
            <a:prstGeom prst="rect">
              <a:avLst/>
            </a:prstGeom>
            <a:solidFill>
              <a:srgbClr val="92D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VCSE thematic Sub Groups </a:t>
              </a:r>
            </a:p>
          </p:txBody>
        </p:sp>
        <p:sp>
          <p:nvSpPr>
            <p:cNvPr id="162" name="Arrow: Up-Down 161">
              <a:extLst>
                <a:ext uri="{FF2B5EF4-FFF2-40B4-BE49-F238E27FC236}">
                  <a16:creationId xmlns:a16="http://schemas.microsoft.com/office/drawing/2014/main" id="{7302D344-96CE-41BB-9C2E-C411255DABA4}"/>
                </a:ext>
              </a:extLst>
            </p:cNvPr>
            <p:cNvSpPr/>
            <p:nvPr/>
          </p:nvSpPr>
          <p:spPr>
            <a:xfrm>
              <a:off x="3459767" y="4123232"/>
              <a:ext cx="126550" cy="329329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4" name="Arrow: Up-Down 163">
              <a:extLst>
                <a:ext uri="{FF2B5EF4-FFF2-40B4-BE49-F238E27FC236}">
                  <a16:creationId xmlns:a16="http://schemas.microsoft.com/office/drawing/2014/main" id="{9F635F09-4FAA-4B19-8A24-2C85C5AE6E1F}"/>
                </a:ext>
              </a:extLst>
            </p:cNvPr>
            <p:cNvSpPr/>
            <p:nvPr/>
          </p:nvSpPr>
          <p:spPr>
            <a:xfrm>
              <a:off x="4501534" y="2276155"/>
              <a:ext cx="114452" cy="2176406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5" name="Arrow: Up-Down 164">
              <a:extLst>
                <a:ext uri="{FF2B5EF4-FFF2-40B4-BE49-F238E27FC236}">
                  <a16:creationId xmlns:a16="http://schemas.microsoft.com/office/drawing/2014/main" id="{E31028CB-036A-4DE7-8D74-97AD3EED399F}"/>
                </a:ext>
              </a:extLst>
            </p:cNvPr>
            <p:cNvSpPr/>
            <p:nvPr/>
          </p:nvSpPr>
          <p:spPr>
            <a:xfrm>
              <a:off x="3450564" y="2283038"/>
              <a:ext cx="100493" cy="977914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6" name="Arrow: Up-Down 165">
              <a:extLst>
                <a:ext uri="{FF2B5EF4-FFF2-40B4-BE49-F238E27FC236}">
                  <a16:creationId xmlns:a16="http://schemas.microsoft.com/office/drawing/2014/main" id="{9AD2316E-4A7D-41B8-AD6E-BE4B5E00898F}"/>
                </a:ext>
              </a:extLst>
            </p:cNvPr>
            <p:cNvSpPr/>
            <p:nvPr/>
          </p:nvSpPr>
          <p:spPr>
            <a:xfrm>
              <a:off x="4114313" y="3026746"/>
              <a:ext cx="114453" cy="1425815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7" name="Arrow: Up-Down 166">
              <a:extLst>
                <a:ext uri="{FF2B5EF4-FFF2-40B4-BE49-F238E27FC236}">
                  <a16:creationId xmlns:a16="http://schemas.microsoft.com/office/drawing/2014/main" id="{7DB4FA26-CE10-4609-BE53-424195668866}"/>
                </a:ext>
              </a:extLst>
            </p:cNvPr>
            <p:cNvSpPr/>
            <p:nvPr/>
          </p:nvSpPr>
          <p:spPr>
            <a:xfrm>
              <a:off x="2706638" y="3064130"/>
              <a:ext cx="122657" cy="1385242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7B0F16CD-E54B-4125-90BF-639CFAFC1745}"/>
                </a:ext>
              </a:extLst>
            </p:cNvPr>
            <p:cNvSpPr/>
            <p:nvPr/>
          </p:nvSpPr>
          <p:spPr>
            <a:xfrm>
              <a:off x="4809371" y="2983140"/>
              <a:ext cx="2245338" cy="3632069"/>
            </a:xfrm>
            <a:prstGeom prst="homePlate">
              <a:avLst/>
            </a:prstGeom>
            <a:solidFill>
              <a:srgbClr val="B4C7E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2F431FD-0A53-41E6-A85E-B1BBDB8B0E7B}"/>
                </a:ext>
              </a:extLst>
            </p:cNvPr>
            <p:cNvSpPr/>
            <p:nvPr/>
          </p:nvSpPr>
          <p:spPr>
            <a:xfrm>
              <a:off x="4826108" y="2405439"/>
              <a:ext cx="1105455" cy="535413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GB" sz="1050" b="1" dirty="0">
                  <a:solidFill>
                    <a:schemeClr val="bg1"/>
                  </a:solidFill>
                  <a:latin typeface="Calibri" panose="020F0502020204030204"/>
                </a:rPr>
                <a:t>VCSE LIO/Provider Network Leads 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76D50C4-825D-4E30-97F8-EBC95DCB6C88}"/>
                </a:ext>
              </a:extLst>
            </p:cNvPr>
            <p:cNvSpPr/>
            <p:nvPr/>
          </p:nvSpPr>
          <p:spPr>
            <a:xfrm>
              <a:off x="6148832" y="2402783"/>
              <a:ext cx="798923" cy="54559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NENC Area ICP Structures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D6C0DE-CB21-9A5F-5D43-C46FA41F338A}"/>
                </a:ext>
              </a:extLst>
            </p:cNvPr>
            <p:cNvGrpSpPr/>
            <p:nvPr/>
          </p:nvGrpSpPr>
          <p:grpSpPr>
            <a:xfrm>
              <a:off x="4865392" y="3054318"/>
              <a:ext cx="2011405" cy="3482050"/>
              <a:chOff x="5222194" y="1489868"/>
              <a:chExt cx="2011405" cy="3482050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6550525" y="4402791"/>
                <a:ext cx="675018" cy="569127"/>
              </a:xfrm>
              <a:prstGeom prst="rect">
                <a:avLst/>
              </a:prstGeom>
              <a:solidFill>
                <a:srgbClr val="FF99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900" dirty="0">
                    <a:solidFill>
                      <a:schemeClr val="tx1"/>
                    </a:solidFill>
                    <a:latin typeface="Calibri" panose="020F0502020204030204"/>
                  </a:rPr>
                  <a:t>North Cumbria Area ICP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20C3E8B-60F6-4666-B904-5421274CADB8}"/>
                  </a:ext>
                </a:extLst>
              </p:cNvPr>
              <p:cNvSpPr/>
              <p:nvPr/>
            </p:nvSpPr>
            <p:spPr>
              <a:xfrm>
                <a:off x="5224740" y="1489868"/>
                <a:ext cx="1102460" cy="1107006"/>
              </a:xfrm>
              <a:prstGeom prst="rect">
                <a:avLst/>
              </a:prstGeom>
              <a:solidFill>
                <a:srgbClr val="B3A2C7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GB" sz="900" dirty="0">
                    <a:solidFill>
                      <a:prstClr val="black"/>
                    </a:solidFill>
                    <a:latin typeface="Calibri" panose="020F0502020204030204"/>
                  </a:rPr>
                  <a:t>North Eastern </a:t>
                </a:r>
              </a:p>
              <a:p>
                <a:pPr defTabSz="685800"/>
                <a:r>
                  <a:rPr lang="en-GB" sz="900" dirty="0">
                    <a:solidFill>
                      <a:prstClr val="black"/>
                    </a:solidFill>
                    <a:latin typeface="Calibri" panose="020F0502020204030204"/>
                  </a:rPr>
                  <a:t>LIO ‘s Network nominate 2  Northumberland, Newcastle Gateshead &amp; North Tyneside reps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5D478D-4D33-4102-B84B-7A4106FFE601}"/>
                  </a:ext>
                </a:extLst>
              </p:cNvPr>
              <p:cNvSpPr/>
              <p:nvPr/>
            </p:nvSpPr>
            <p:spPr>
              <a:xfrm>
                <a:off x="5222194" y="2732680"/>
                <a:ext cx="1102460" cy="864052"/>
              </a:xfrm>
              <a:prstGeom prst="rect">
                <a:avLst/>
              </a:prstGeom>
              <a:solidFill>
                <a:srgbClr val="B3A2C7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GB" sz="900" dirty="0">
                    <a:solidFill>
                      <a:prstClr val="black"/>
                    </a:solidFill>
                    <a:latin typeface="Calibri" panose="020F0502020204030204"/>
                  </a:rPr>
                  <a:t>North Eastern LIO Network nominate 2 Durham, Sunderland &amp; South Tyneside reps 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40F18F7-5D67-4E4A-9992-C7C5076B42F1}"/>
                  </a:ext>
                </a:extLst>
              </p:cNvPr>
              <p:cNvSpPr/>
              <p:nvPr/>
            </p:nvSpPr>
            <p:spPr>
              <a:xfrm>
                <a:off x="5223959" y="3769040"/>
                <a:ext cx="1105455" cy="516128"/>
              </a:xfrm>
              <a:prstGeom prst="rect">
                <a:avLst/>
              </a:prstGeom>
              <a:solidFill>
                <a:srgbClr val="B3A2C7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endParaRPr lang="en-GB" sz="563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/>
                <a:r>
                  <a:rPr lang="en-GB" sz="900" dirty="0">
                    <a:solidFill>
                      <a:prstClr val="black"/>
                    </a:solidFill>
                    <a:latin typeface="Calibri" panose="020F0502020204030204"/>
                  </a:rPr>
                  <a:t>Tees Valley LIO ‘s Network nominate  reps x 2</a:t>
                </a:r>
              </a:p>
            </p:txBody>
          </p:sp>
          <p:sp>
            <p:nvSpPr>
              <p:cNvPr id="99" name="Left-Right Arrow 98"/>
              <p:cNvSpPr/>
              <p:nvPr/>
            </p:nvSpPr>
            <p:spPr>
              <a:xfrm>
                <a:off x="6328350" y="3151474"/>
                <a:ext cx="222174" cy="99983"/>
              </a:xfrm>
              <a:prstGeom prst="leftRightArrow">
                <a:avLst/>
              </a:prstGeom>
              <a:solidFill>
                <a:srgbClr val="00B0F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B59A66D-7C36-4057-955C-C20D06F5D0D1}"/>
                  </a:ext>
                </a:extLst>
              </p:cNvPr>
              <p:cNvSpPr/>
              <p:nvPr/>
            </p:nvSpPr>
            <p:spPr>
              <a:xfrm>
                <a:off x="6550524" y="1705315"/>
                <a:ext cx="683075" cy="652128"/>
              </a:xfrm>
              <a:prstGeom prst="rect">
                <a:avLst/>
              </a:prstGeom>
              <a:solidFill>
                <a:srgbClr val="FF99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GB" sz="900" dirty="0">
                    <a:solidFill>
                      <a:schemeClr val="tx1"/>
                    </a:solidFill>
                    <a:latin typeface="Calibri" panose="020F0502020204030204"/>
                  </a:rPr>
                  <a:t>North Area ICP  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152BB43-341F-4BA4-9B5E-45C58D2355CA}"/>
                  </a:ext>
                </a:extLst>
              </p:cNvPr>
              <p:cNvSpPr/>
              <p:nvPr/>
            </p:nvSpPr>
            <p:spPr>
              <a:xfrm>
                <a:off x="6553963" y="2871770"/>
                <a:ext cx="679635" cy="583052"/>
              </a:xfrm>
              <a:prstGeom prst="rect">
                <a:avLst/>
              </a:prstGeom>
              <a:solidFill>
                <a:srgbClr val="FF99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GB" sz="900" dirty="0">
                    <a:solidFill>
                      <a:schemeClr val="tx1"/>
                    </a:solidFill>
                    <a:latin typeface="Calibri" panose="020F0502020204030204"/>
                  </a:rPr>
                  <a:t>Central Area ICP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9AAE228-EA8E-480C-891B-D5BCF193AB97}"/>
                  </a:ext>
                </a:extLst>
              </p:cNvPr>
              <p:cNvSpPr/>
              <p:nvPr/>
            </p:nvSpPr>
            <p:spPr>
              <a:xfrm>
                <a:off x="6550524" y="3779563"/>
                <a:ext cx="675479" cy="510968"/>
              </a:xfrm>
              <a:prstGeom prst="rect">
                <a:avLst/>
              </a:prstGeom>
              <a:solidFill>
                <a:srgbClr val="FF99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900" dirty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pPr algn="ctr" defTabSz="685800"/>
                <a:r>
                  <a:rPr lang="en-GB" sz="900" dirty="0">
                    <a:solidFill>
                      <a:schemeClr val="tx1"/>
                    </a:solidFill>
                    <a:latin typeface="Calibri" panose="020F0502020204030204"/>
                  </a:rPr>
                  <a:t>South Area ICP</a:t>
                </a:r>
              </a:p>
              <a:p>
                <a:pPr algn="ctr" defTabSz="685800"/>
                <a:endParaRPr lang="en-GB" sz="9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49BA7D4-E768-4442-AAAC-3D6206987FED}"/>
                  </a:ext>
                </a:extLst>
              </p:cNvPr>
              <p:cNvSpPr/>
              <p:nvPr/>
            </p:nvSpPr>
            <p:spPr>
              <a:xfrm>
                <a:off x="5229678" y="4402791"/>
                <a:ext cx="1094976" cy="569127"/>
              </a:xfrm>
              <a:prstGeom prst="rect">
                <a:avLst/>
              </a:prstGeom>
              <a:solidFill>
                <a:srgbClr val="B3A2C7"/>
              </a:solidFill>
              <a:ln w="95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GB" sz="900" dirty="0">
                    <a:solidFill>
                      <a:prstClr val="black"/>
                    </a:solidFill>
                    <a:latin typeface="Calibri" panose="020F0502020204030204"/>
                  </a:rPr>
                  <a:t>Cumbria CVS – CEO / Health Partnerships Manager</a:t>
                </a:r>
              </a:p>
            </p:txBody>
          </p:sp>
          <p:sp>
            <p:nvSpPr>
              <p:cNvPr id="168" name="Left-Right Arrow 98">
                <a:extLst>
                  <a:ext uri="{FF2B5EF4-FFF2-40B4-BE49-F238E27FC236}">
                    <a16:creationId xmlns:a16="http://schemas.microsoft.com/office/drawing/2014/main" id="{340A3D8F-4CFA-4D97-ACEB-A784F31ECA3A}"/>
                  </a:ext>
                </a:extLst>
              </p:cNvPr>
              <p:cNvSpPr/>
              <p:nvPr/>
            </p:nvSpPr>
            <p:spPr>
              <a:xfrm>
                <a:off x="6324654" y="1997657"/>
                <a:ext cx="225869" cy="105346"/>
              </a:xfrm>
              <a:prstGeom prst="leftRightArrow">
                <a:avLst/>
              </a:prstGeom>
              <a:solidFill>
                <a:srgbClr val="00B0F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Left-Right Arrow 98">
                <a:extLst>
                  <a:ext uri="{FF2B5EF4-FFF2-40B4-BE49-F238E27FC236}">
                    <a16:creationId xmlns:a16="http://schemas.microsoft.com/office/drawing/2014/main" id="{3C0A73A5-D51D-4E19-B303-7CD73162BB3D}"/>
                  </a:ext>
                </a:extLst>
              </p:cNvPr>
              <p:cNvSpPr/>
              <p:nvPr/>
            </p:nvSpPr>
            <p:spPr>
              <a:xfrm>
                <a:off x="6339522" y="3982374"/>
                <a:ext cx="211002" cy="105346"/>
              </a:xfrm>
              <a:prstGeom prst="leftRightArrow">
                <a:avLst/>
              </a:prstGeom>
              <a:solidFill>
                <a:srgbClr val="00B0F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Left-Right Arrow 98">
                <a:extLst>
                  <a:ext uri="{FF2B5EF4-FFF2-40B4-BE49-F238E27FC236}">
                    <a16:creationId xmlns:a16="http://schemas.microsoft.com/office/drawing/2014/main" id="{EC996151-E629-47E1-9DBB-94EF8E719D32}"/>
                  </a:ext>
                </a:extLst>
              </p:cNvPr>
              <p:cNvSpPr/>
              <p:nvPr/>
            </p:nvSpPr>
            <p:spPr>
              <a:xfrm>
                <a:off x="6334762" y="4647739"/>
                <a:ext cx="211002" cy="105346"/>
              </a:xfrm>
              <a:prstGeom prst="leftRightArrow">
                <a:avLst/>
              </a:prstGeom>
              <a:solidFill>
                <a:srgbClr val="00B0F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1" name="Left-Right Arrow 99">
              <a:extLst>
                <a:ext uri="{FF2B5EF4-FFF2-40B4-BE49-F238E27FC236}">
                  <a16:creationId xmlns:a16="http://schemas.microsoft.com/office/drawing/2014/main" id="{323798D0-9169-4087-9349-06BE8A504D5C}"/>
                </a:ext>
              </a:extLst>
            </p:cNvPr>
            <p:cNvSpPr/>
            <p:nvPr/>
          </p:nvSpPr>
          <p:spPr>
            <a:xfrm flipV="1">
              <a:off x="4669649" y="5178852"/>
              <a:ext cx="2492624" cy="132867"/>
            </a:xfrm>
            <a:prstGeom prst="leftRightArrow">
              <a:avLst>
                <a:gd name="adj1" fmla="val 56070"/>
                <a:gd name="adj2" fmla="val 87282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614D651B-00E5-451C-A403-213819E95919}"/>
                </a:ext>
              </a:extLst>
            </p:cNvPr>
            <p:cNvSpPr/>
            <p:nvPr/>
          </p:nvSpPr>
          <p:spPr>
            <a:xfrm>
              <a:off x="7861662" y="3151474"/>
              <a:ext cx="227612" cy="99983"/>
            </a:xfrm>
            <a:prstGeom prst="leftRightArrow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1" name="Arrow: Left-Right 170">
              <a:extLst>
                <a:ext uri="{FF2B5EF4-FFF2-40B4-BE49-F238E27FC236}">
                  <a16:creationId xmlns:a16="http://schemas.microsoft.com/office/drawing/2014/main" id="{0BC94F7A-94F9-4B58-B452-45547DFA6C40}"/>
                </a:ext>
              </a:extLst>
            </p:cNvPr>
            <p:cNvSpPr/>
            <p:nvPr/>
          </p:nvSpPr>
          <p:spPr>
            <a:xfrm>
              <a:off x="7861662" y="4269572"/>
              <a:ext cx="227612" cy="99983"/>
            </a:xfrm>
            <a:prstGeom prst="leftRightArrow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2340382-0C84-426F-997F-B2CDE8134B06}"/>
                </a:ext>
              </a:extLst>
            </p:cNvPr>
            <p:cNvSpPr/>
            <p:nvPr/>
          </p:nvSpPr>
          <p:spPr>
            <a:xfrm>
              <a:off x="8089274" y="552580"/>
              <a:ext cx="750692" cy="79235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NENC ICS Boards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FA59D5C-A8E2-4337-930B-B0004BF91929}"/>
                </a:ext>
              </a:extLst>
            </p:cNvPr>
            <p:cNvSpPr/>
            <p:nvPr/>
          </p:nvSpPr>
          <p:spPr>
            <a:xfrm>
              <a:off x="7158966" y="552580"/>
              <a:ext cx="688436" cy="7156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050" b="1" dirty="0">
                  <a:solidFill>
                    <a:prstClr val="black"/>
                  </a:solidFill>
                  <a:latin typeface="Calibri" panose="020F0502020204030204"/>
                </a:rPr>
                <a:t>VCSE to feed into ICS Boards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CF7654C-CB63-40BC-96DF-E945F4379795}"/>
                </a:ext>
              </a:extLst>
            </p:cNvPr>
            <p:cNvSpPr/>
            <p:nvPr/>
          </p:nvSpPr>
          <p:spPr>
            <a:xfrm>
              <a:off x="8099355" y="5085225"/>
              <a:ext cx="739863" cy="985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900" dirty="0">
                  <a:solidFill>
                    <a:schemeClr val="bg1"/>
                  </a:solidFill>
                  <a:latin typeface="Calibri" panose="020F0502020204030204"/>
                </a:rPr>
                <a:t>Potential additional committees and sub-committees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4F90FD-4A76-96DB-453B-EC99D1ADA321}"/>
                </a:ext>
              </a:extLst>
            </p:cNvPr>
            <p:cNvSpPr txBox="1"/>
            <p:nvPr/>
          </p:nvSpPr>
          <p:spPr>
            <a:xfrm>
              <a:off x="248772" y="556119"/>
              <a:ext cx="1104340" cy="646331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ICB Healthier and Fairer  Advisory Group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D5C232-5AD7-D3E8-AE47-E2F37744E6F3}"/>
                </a:ext>
              </a:extLst>
            </p:cNvPr>
            <p:cNvSpPr txBox="1"/>
            <p:nvPr/>
          </p:nvSpPr>
          <p:spPr>
            <a:xfrm>
              <a:off x="234646" y="1525558"/>
              <a:ext cx="1218570" cy="738664"/>
            </a:xfrm>
            <a:prstGeom prst="rect">
              <a:avLst/>
            </a:prstGeom>
            <a:solidFill>
              <a:srgbClr val="FF33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Prevention, CORE20+5,</a:t>
              </a:r>
            </a:p>
            <a:p>
              <a:pPr algn="ctr"/>
              <a:r>
                <a:rPr lang="en-GB" sz="1050" dirty="0"/>
                <a:t>NHS support to broader social economic disparities</a:t>
              </a:r>
            </a:p>
            <a:p>
              <a:pPr algn="ctr"/>
              <a:endParaRPr lang="en-GB" sz="105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73938F-B501-14C1-E40A-0FD624D0A091}"/>
                </a:ext>
              </a:extLst>
            </p:cNvPr>
            <p:cNvGrpSpPr/>
            <p:nvPr/>
          </p:nvGrpSpPr>
          <p:grpSpPr>
            <a:xfrm>
              <a:off x="1866444" y="672534"/>
              <a:ext cx="4941212" cy="1520552"/>
              <a:chOff x="2101394" y="672534"/>
              <a:chExt cx="4941212" cy="1520552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4FD1826-F3FB-4F65-931C-3E6678831CC1}"/>
                  </a:ext>
                </a:extLst>
              </p:cNvPr>
              <p:cNvSpPr/>
              <p:nvPr/>
            </p:nvSpPr>
            <p:spPr>
              <a:xfrm>
                <a:off x="2108836" y="672534"/>
                <a:ext cx="4932177" cy="4433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prstClr val="white"/>
                    </a:solidFill>
                  </a:rPr>
                  <a:t>NENC VCSE Communities of Special Interest Representation/</a:t>
                </a:r>
              </a:p>
              <a:p>
                <a:pPr algn="ctr"/>
                <a:r>
                  <a:rPr lang="en-GB" sz="1200" b="1" dirty="0">
                    <a:solidFill>
                      <a:prstClr val="white"/>
                    </a:solidFill>
                  </a:rPr>
                  <a:t>Vulnerable Groups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3228578-2D7F-4E94-8ACA-467ADD23E7C7}"/>
                  </a:ext>
                </a:extLst>
              </p:cNvPr>
              <p:cNvSpPr/>
              <p:nvPr/>
            </p:nvSpPr>
            <p:spPr>
              <a:xfrm>
                <a:off x="2877925" y="1172944"/>
                <a:ext cx="650230" cy="2924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Mental Health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31F5C48-352C-458E-A6AF-038A74ED519D}"/>
                  </a:ext>
                </a:extLst>
              </p:cNvPr>
              <p:cNvSpPr/>
              <p:nvPr/>
            </p:nvSpPr>
            <p:spPr>
              <a:xfrm>
                <a:off x="5992541" y="1519782"/>
                <a:ext cx="1049158" cy="3042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Physical/Sensory Disability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E89FB82-81AE-481C-9A57-D42E68A7C00B}"/>
                  </a:ext>
                </a:extLst>
              </p:cNvPr>
              <p:cNvSpPr/>
              <p:nvPr/>
            </p:nvSpPr>
            <p:spPr>
              <a:xfrm>
                <a:off x="3893752" y="1519285"/>
                <a:ext cx="864146" cy="3011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Neurological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D9D688F-1BC3-4655-95C3-B496E5C332AB}"/>
                  </a:ext>
                </a:extLst>
              </p:cNvPr>
              <p:cNvSpPr/>
              <p:nvPr/>
            </p:nvSpPr>
            <p:spPr>
              <a:xfrm>
                <a:off x="4014730" y="1881171"/>
                <a:ext cx="622879" cy="3105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Older People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71EE05F-0EC9-44E4-AC81-8A14D7E1A1E5}"/>
                  </a:ext>
                </a:extLst>
              </p:cNvPr>
              <p:cNvSpPr/>
              <p:nvPr/>
            </p:nvSpPr>
            <p:spPr>
              <a:xfrm>
                <a:off x="2108836" y="1519326"/>
                <a:ext cx="915233" cy="29775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Children/ Young People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E6F3369-1AF7-4993-A918-77E181F77755}"/>
                  </a:ext>
                </a:extLst>
              </p:cNvPr>
              <p:cNvSpPr/>
              <p:nvPr/>
            </p:nvSpPr>
            <p:spPr>
              <a:xfrm>
                <a:off x="5849174" y="1175590"/>
                <a:ext cx="1193432" cy="2912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Black &amp; Minoritised Communities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3FC8A87-E491-4A77-868F-DD8F85D06E87}"/>
                  </a:ext>
                </a:extLst>
              </p:cNvPr>
              <p:cNvSpPr/>
              <p:nvPr/>
            </p:nvSpPr>
            <p:spPr>
              <a:xfrm>
                <a:off x="5324086" y="1886526"/>
                <a:ext cx="549841" cy="3058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Cancer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0DEF4AE-2129-4D82-BA83-F8D6200B3EEF}"/>
                  </a:ext>
                </a:extLst>
              </p:cNvPr>
              <p:cNvSpPr/>
              <p:nvPr/>
            </p:nvSpPr>
            <p:spPr>
              <a:xfrm>
                <a:off x="4792721" y="1173150"/>
                <a:ext cx="1004391" cy="2928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Refugees/  Asylum Seekers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F1F4ED0-6FE2-4DCD-928F-A3551FDEEE55}"/>
                  </a:ext>
                </a:extLst>
              </p:cNvPr>
              <p:cNvSpPr/>
              <p:nvPr/>
            </p:nvSpPr>
            <p:spPr>
              <a:xfrm>
                <a:off x="4700513" y="1885950"/>
                <a:ext cx="549841" cy="3058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Carers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78AE3B5-7D91-4E5D-A720-56B7030B36CA}"/>
                  </a:ext>
                </a:extLst>
              </p:cNvPr>
              <p:cNvSpPr/>
              <p:nvPr/>
            </p:nvSpPr>
            <p:spPr>
              <a:xfrm>
                <a:off x="2108836" y="1878513"/>
                <a:ext cx="1278499" cy="3127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>
                    <a:solidFill>
                      <a:prstClr val="black"/>
                    </a:solidFill>
                  </a:rPr>
                  <a:t>Women/ Violence Against Women &amp; Girls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52F9A72-79C8-4470-8AB9-E360F6C5EDF4}"/>
                  </a:ext>
                </a:extLst>
              </p:cNvPr>
              <p:cNvSpPr/>
              <p:nvPr/>
            </p:nvSpPr>
            <p:spPr>
              <a:xfrm>
                <a:off x="4821403" y="1520906"/>
                <a:ext cx="1107633" cy="3045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Long Term Health Conditions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A1BA172-D3A2-48AE-84B8-4DB216281886}"/>
                  </a:ext>
                </a:extLst>
              </p:cNvPr>
              <p:cNvSpPr/>
              <p:nvPr/>
            </p:nvSpPr>
            <p:spPr>
              <a:xfrm>
                <a:off x="5941907" y="1888914"/>
                <a:ext cx="1099106" cy="30417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Multiple &amp; Complex Needs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FF80927-F257-4727-A5CC-32D8EACE86ED}"/>
                  </a:ext>
                </a:extLst>
              </p:cNvPr>
              <p:cNvSpPr/>
              <p:nvPr/>
            </p:nvSpPr>
            <p:spPr>
              <a:xfrm>
                <a:off x="3579741" y="1171227"/>
                <a:ext cx="1157277" cy="29289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Learning Disability and Autism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B479400-5A65-1A56-0A7C-CA1425AB0279}"/>
                  </a:ext>
                </a:extLst>
              </p:cNvPr>
              <p:cNvSpPr/>
              <p:nvPr/>
            </p:nvSpPr>
            <p:spPr>
              <a:xfrm>
                <a:off x="2101394" y="1171369"/>
                <a:ext cx="725341" cy="2927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End of Life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F6F0C-BD1E-BD59-2768-096672DD9450}"/>
                  </a:ext>
                </a:extLst>
              </p:cNvPr>
              <p:cNvSpPr/>
              <p:nvPr/>
            </p:nvSpPr>
            <p:spPr>
              <a:xfrm>
                <a:off x="3099087" y="1519190"/>
                <a:ext cx="725341" cy="3012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Criminal Justice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44ED76-FA61-7900-BCF8-8806C95B99F3}"/>
                  </a:ext>
                </a:extLst>
              </p:cNvPr>
              <p:cNvSpPr/>
              <p:nvPr/>
            </p:nvSpPr>
            <p:spPr>
              <a:xfrm>
                <a:off x="3446050" y="1879036"/>
                <a:ext cx="510140" cy="3127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>
                    <a:solidFill>
                      <a:prstClr val="black"/>
                    </a:solidFill>
                  </a:rPr>
                  <a:t>LGBT QIA+</a:t>
                </a:r>
              </a:p>
            </p:txBody>
          </p:sp>
        </p:grp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8909C1DB-758A-2CB9-DD68-C11AE039C013}"/>
                </a:ext>
              </a:extLst>
            </p:cNvPr>
            <p:cNvSpPr/>
            <p:nvPr/>
          </p:nvSpPr>
          <p:spPr>
            <a:xfrm>
              <a:off x="1353112" y="828302"/>
              <a:ext cx="410707" cy="157128"/>
            </a:xfrm>
            <a:prstGeom prst="leftRightArrow">
              <a:avLst/>
            </a:prstGeom>
            <a:solidFill>
              <a:srgbClr val="FF99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B24A9001-2278-9DDC-D183-2B650C2E71DC}"/>
                </a:ext>
              </a:extLst>
            </p:cNvPr>
            <p:cNvSpPr/>
            <p:nvPr/>
          </p:nvSpPr>
          <p:spPr>
            <a:xfrm>
              <a:off x="7849010" y="5497084"/>
              <a:ext cx="227612" cy="99983"/>
            </a:xfrm>
            <a:prstGeom prst="leftRightArrow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5A16DBC4-7768-E0DC-E4DD-59119071A43B}"/>
                </a:ext>
              </a:extLst>
            </p:cNvPr>
            <p:cNvSpPr/>
            <p:nvPr/>
          </p:nvSpPr>
          <p:spPr>
            <a:xfrm rot="5400000">
              <a:off x="649191" y="1294372"/>
              <a:ext cx="304021" cy="136535"/>
            </a:xfrm>
            <a:prstGeom prst="leftRightArrow">
              <a:avLst/>
            </a:prstGeom>
            <a:solidFill>
              <a:srgbClr val="FF99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F6E2154A-D1E0-777F-3CA5-AE12A9039BF4}"/>
                </a:ext>
              </a:extLst>
            </p:cNvPr>
            <p:cNvSpPr/>
            <p:nvPr/>
          </p:nvSpPr>
          <p:spPr>
            <a:xfrm>
              <a:off x="2892687" y="2268837"/>
              <a:ext cx="71426" cy="133666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3485D539-7243-11B6-55B2-4095722DF163}"/>
                </a:ext>
              </a:extLst>
            </p:cNvPr>
            <p:cNvSpPr/>
            <p:nvPr/>
          </p:nvSpPr>
          <p:spPr>
            <a:xfrm>
              <a:off x="4019378" y="2269092"/>
              <a:ext cx="71426" cy="133666"/>
            </a:xfrm>
            <a:prstGeom prst="upDownArrow">
              <a:avLst/>
            </a:prstGeom>
            <a:solidFill>
              <a:srgbClr val="B4C7E7"/>
            </a:solidFill>
            <a:ln w="3175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819402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ONNE">
      <a:dk1>
        <a:srgbClr val="139DEB"/>
      </a:dk1>
      <a:lt1>
        <a:srgbClr val="FFFFFF"/>
      </a:lt1>
      <a:dk2>
        <a:srgbClr val="F9A01E"/>
      </a:dk2>
      <a:lt2>
        <a:srgbClr val="8E8C89"/>
      </a:lt2>
      <a:accent1>
        <a:srgbClr val="139DEB"/>
      </a:accent1>
      <a:accent2>
        <a:srgbClr val="139DEB"/>
      </a:accent2>
      <a:accent3>
        <a:srgbClr val="139DEB"/>
      </a:accent3>
      <a:accent4>
        <a:srgbClr val="139DEB"/>
      </a:accent4>
      <a:accent5>
        <a:srgbClr val="139DEB"/>
      </a:accent5>
      <a:accent6>
        <a:srgbClr val="139DEB"/>
      </a:accent6>
      <a:hlink>
        <a:srgbClr val="0563C1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VONNE">
      <a:dk1>
        <a:srgbClr val="139DEB"/>
      </a:dk1>
      <a:lt1>
        <a:srgbClr val="FFFFFF"/>
      </a:lt1>
      <a:dk2>
        <a:srgbClr val="F9A01E"/>
      </a:dk2>
      <a:lt2>
        <a:srgbClr val="8E8C89"/>
      </a:lt2>
      <a:accent1>
        <a:srgbClr val="139DEB"/>
      </a:accent1>
      <a:accent2>
        <a:srgbClr val="139DEB"/>
      </a:accent2>
      <a:accent3>
        <a:srgbClr val="139DEB"/>
      </a:accent3>
      <a:accent4>
        <a:srgbClr val="139DEB"/>
      </a:accent4>
      <a:accent5>
        <a:srgbClr val="139DEB"/>
      </a:accent5>
      <a:accent6>
        <a:srgbClr val="139DEB"/>
      </a:accent6>
      <a:hlink>
        <a:srgbClr val="0563C1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VONNE">
      <a:dk1>
        <a:srgbClr val="139DEB"/>
      </a:dk1>
      <a:lt1>
        <a:srgbClr val="FFFFFF"/>
      </a:lt1>
      <a:dk2>
        <a:srgbClr val="F9A01E"/>
      </a:dk2>
      <a:lt2>
        <a:srgbClr val="8E8C89"/>
      </a:lt2>
      <a:accent1>
        <a:srgbClr val="139DEB"/>
      </a:accent1>
      <a:accent2>
        <a:srgbClr val="139DEB"/>
      </a:accent2>
      <a:accent3>
        <a:srgbClr val="139DEB"/>
      </a:accent3>
      <a:accent4>
        <a:srgbClr val="139DEB"/>
      </a:accent4>
      <a:accent5>
        <a:srgbClr val="139DEB"/>
      </a:accent5>
      <a:accent6>
        <a:srgbClr val="139DEB"/>
      </a:accent6>
      <a:hlink>
        <a:srgbClr val="0563C1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3AC0DD056E6F45A6AE0AE9B47C6DAD" ma:contentTypeVersion="16" ma:contentTypeDescription="Create a new document." ma:contentTypeScope="" ma:versionID="4e805e65c7eb915f3c68afa3968f8feb">
  <xsd:schema xmlns:xsd="http://www.w3.org/2001/XMLSchema" xmlns:xs="http://www.w3.org/2001/XMLSchema" xmlns:p="http://schemas.microsoft.com/office/2006/metadata/properties" xmlns:ns2="e9521281-0e4a-4f51-883e-08f727157900" xmlns:ns3="60507a5a-b194-4350-8875-54c506691a2c" targetNamespace="http://schemas.microsoft.com/office/2006/metadata/properties" ma:root="true" ma:fieldsID="2360bfe1ee319ae50c3b983528ace911" ns2:_="" ns3:_="">
    <xsd:import namespace="e9521281-0e4a-4f51-883e-08f727157900"/>
    <xsd:import namespace="60507a5a-b194-4350-8875-54c506691a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21281-0e4a-4f51-883e-08f72715790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c3df169-4d91-4e67-b2af-d0eb092a36f0}" ma:internalName="TaxCatchAll" ma:showField="CatchAllData" ma:web="e9521281-0e4a-4f51-883e-08f727157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07a5a-b194-4350-8875-54c506691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3c466ed-5e23-45e8-833a-c26a95cd5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9521281-0e4a-4f51-883e-08f727157900">6CCQJHWEES6N-940627830-266714</_dlc_DocId>
    <_dlc_DocIdUrl xmlns="e9521281-0e4a-4f51-883e-08f727157900">
      <Url>https://v00ne.sharepoint.com/sites/SharedDocs/_layouts/15/DocIdRedir.aspx?ID=6CCQJHWEES6N-940627830-266714</Url>
      <Description>6CCQJHWEES6N-940627830-266714</Description>
    </_dlc_DocIdUrl>
    <TaxCatchAll xmlns="e9521281-0e4a-4f51-883e-08f727157900" xsi:nil="true"/>
    <lcf76f155ced4ddcb4097134ff3c332f xmlns="60507a5a-b194-4350-8875-54c506691a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D1D094-FC7E-4233-B4B3-9435F53F5B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94E7F7F-2AC2-4BA1-83FB-0BDC0CD52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21281-0e4a-4f51-883e-08f727157900"/>
    <ds:schemaRef ds:uri="60507a5a-b194-4350-8875-54c506691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A7312-AAF1-41B2-B4D4-001BF50094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9E0F93-C464-410B-AEC5-EBDAB83D35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9521281-0e4a-4f51-883e-08f727157900"/>
    <ds:schemaRef ds:uri="http://purl.org/dc/elements/1.1/"/>
    <ds:schemaRef ds:uri="http://schemas.microsoft.com/office/2006/metadata/properties"/>
    <ds:schemaRef ds:uri="http://schemas.microsoft.com/office/infopath/2007/PartnerControls"/>
    <ds:schemaRef ds:uri="60507a5a-b194-4350-8875-54c506691a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1278</Words>
  <Application>Microsoft Office PowerPoint</Application>
  <PresentationFormat>Widescreen</PresentationFormat>
  <Paragraphs>184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1_Office Theme</vt:lpstr>
      <vt:lpstr>Office Theme</vt:lpstr>
      <vt:lpstr>Office Theme</vt:lpstr>
      <vt:lpstr>Office Theme</vt:lpstr>
      <vt:lpstr>1_Office Theme</vt:lpstr>
      <vt:lpstr>North East &amp; North Cumbria VCSE Partnership Programme</vt:lpstr>
      <vt:lpstr>PowerPoint Presentation</vt:lpstr>
      <vt:lpstr>NHSE VCSE Leadership Programme</vt:lpstr>
      <vt:lpstr>VCSE Leadership Programme Partnership structures</vt:lpstr>
      <vt:lpstr>NENC VCSE Partnership Programme Objectives</vt:lpstr>
      <vt:lpstr>PowerPoint Presentation</vt:lpstr>
      <vt:lpstr>NENC VCSE Partnership Structure </vt:lpstr>
      <vt:lpstr>PowerPoint Presentation</vt:lpstr>
      <vt:lpstr>PowerPoint Presentation</vt:lpstr>
      <vt:lpstr>And…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East &amp; North Cumbria VCSE Partnership Forum</dc:title>
  <dc:creator>Jane Hartley</dc:creator>
  <cp:lastModifiedBy>Lisa Taylor</cp:lastModifiedBy>
  <cp:revision>13</cp:revision>
  <dcterms:created xsi:type="dcterms:W3CDTF">2020-11-17T11:59:38Z</dcterms:created>
  <dcterms:modified xsi:type="dcterms:W3CDTF">2023-04-17T14:56:24Z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0x010100AD3AC0DD056E6F45A6AE0AE9B47C6DAD</vt:lpwstr>
  </property>
  <property fmtid="{D5CDD505-2E9C-101B-9397-08002B2CF9AE}" pid="3" name="Order">
    <vt:r8>6896200</vt:r8>
  </property>
  <property fmtid="{D5CDD505-2E9C-101B-9397-08002B2CF9AE}" pid="4" name="_dlc_DocIdItemGuid">
    <vt:lpwstr>5e6b848d-e86a-43c4-8c41-2229ab56d05e</vt:lpwstr>
  </property>
  <property fmtid="{D5CDD505-2E9C-101B-9397-08002B2CF9AE}" pid="5" name="MediaServiceImageTags">
    <vt:lpwstr/>
  </property>
</Properties>
</file>