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57" r:id="rId5"/>
    <p:sldId id="258" r:id="rId6"/>
    <p:sldId id="260" r:id="rId7"/>
    <p:sldId id="264" r:id="rId8"/>
    <p:sldId id="261" r:id="rId9"/>
    <p:sldId id="265" r:id="rId10"/>
    <p:sldId id="259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7778-BD40-19CC-024E-20E164D9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AD3FD-817C-0CEE-CCA3-385B52781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EE97-4C50-36EB-2C15-D1E4BEF8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F95A5-D6D4-A0BE-64D5-BB3039EE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D7D36-CF3B-06C4-A520-E0B08360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1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466C-5C3A-8978-2033-2D983D70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BD6DB-A71F-71B9-B0AE-F52A32610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A9C46-C963-3E34-5B22-199D793B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1A846-46EA-12A8-D464-80D3F3B6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2CBDB-6F6A-37AE-650F-3ED8AB68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6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A85060-E288-6C3A-737E-24A1DDAED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82387-6491-3066-6DC0-BD90A6796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D432D-F564-E11D-3EAA-3CB4F6E4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2F2EB-6C24-C8E5-9746-37B653D3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C9E1-9540-686F-DE58-80441729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1998-5405-1E3C-BA19-A238DEE5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359BB-DACD-D14F-8CDE-982BFD86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5ED1-1227-6B90-C570-C3EA0767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E67D-06E8-1B98-1E26-C6436AC3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5E286-0A43-7A15-B293-63BBB826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9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75698-F04B-BB31-D1CD-E7D42020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6CA02-A1A9-2596-4CE0-A78A1B457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D01AB-9486-EFCB-E2A1-A6BC5612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7CB1B-80C0-AFE7-38B5-3E2BA650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10498-B3F1-5591-980A-ABE36566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9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6D895-2441-F6BA-1042-AAAA1AD1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96EB-AA8D-5A96-3C05-525385AC6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E862F-23DB-2955-CCAA-E02A30D96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D0F4A-E915-FEAD-699A-8599DF64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55FF8-6147-5638-9605-4EE6C72B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C9BFE-CDA8-AA83-B99A-6113870A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49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002F-4667-61DA-0066-2FD58304B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B7C0C-61A3-1333-E0F0-1500A07E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C984C-B9EF-C8F3-1BB8-1829DA24C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29DC-C2A4-62F6-9A96-B73174A30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D0371-BBCB-28CB-7FCF-0B968A132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27A1E-FE1E-4A77-BC12-2DC273E5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05F7C-A843-FB86-8662-9939269B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2FC48-9C1C-F6E4-9006-B908E74F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AC72-333B-B502-C1B4-0A651B54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40EC6-179E-BC91-D11B-92D2E387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83CF5-6DC0-0646-D9BE-C6C40EB4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BA0D7-1DFC-A624-C57A-D1ADCF16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6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F4363-3EEA-9746-1C14-AEA5C92F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A61B6-DF5E-8CA6-C727-FA36A290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A0AB1-BC1C-5000-5E28-23171B8F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8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BFAB-A743-5C0B-AECC-B274B59C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014E9-ECF2-CC79-9E5B-9B04FD98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4040F-80C7-06EA-F044-7632985B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669B8-AB7A-1665-8343-BA2656F4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AADEA-6C3A-912D-4F49-AE12E031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64273-C426-1807-1B5F-514C82E7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FC2A-0F54-6969-3C9C-7A713D7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E8169-67DA-F9D1-8595-FABF60BC9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5B363-4664-1ECA-164F-3A85DD7F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35A67-F3FB-4235-39E3-8B6BBFBC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1AA32-BB05-4F87-C1B8-8BCDCC19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97DF7-7862-ED68-7677-516940FA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3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29D31-8087-0352-E5E3-4604B7436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9D357-082B-7FEC-0C64-040C11153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CAD71-A963-62BB-1512-55807BE0B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62CC-B494-4F3A-826D-CB852A9CF15D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82AB6-17AE-C70D-2D8D-44D592D18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3AE9-105D-BAE1-6FC2-C57EAC823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E041-E422-4EB7-95D5-658631C13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FE1A-3F2B-E3B0-3E99-39D89FB32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861" y="126940"/>
            <a:ext cx="11401063" cy="23876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Sector Trends 2022</a:t>
            </a:r>
            <a:br>
              <a:rPr lang="en-GB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findings on sector structure and finances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7664E-5562-BB0B-E281-519FA8628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280213"/>
            <a:ext cx="9144000" cy="1835547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Tony Chapman, St Chads College, Durham University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Presentation for County Durham Better Together Voluntary and Community Sector Forum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Tuesday 6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December 2022, Durham Community 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AA46E-036B-1BBC-DEA0-A757FCB54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456" y="3901142"/>
            <a:ext cx="7605650" cy="295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3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 delivery contracts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CB263C-4120-54F9-289D-2056A107A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5" y="1690688"/>
            <a:ext cx="11607790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7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72" y="137354"/>
            <a:ext cx="11678855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about income next 2 years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F8B2A-5469-1F48-A31F-FA779144A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71" y="1236949"/>
            <a:ext cx="11678854" cy="531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8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02898B-F675-2696-063B-11C56B4B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947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detail on the study, please feel free to contact me</a:t>
            </a:r>
            <a:b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Chapman</a:t>
            </a:r>
            <a:b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Chad’s College, 18 North Bailey, Durham University, Durham DH1 3RH</a:t>
            </a:r>
            <a:b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tony.chapman@durham.ac.uk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C05C81-4795-5483-E308-5B36CBA99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795" y="3684518"/>
            <a:ext cx="7193903" cy="27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6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Sector Trends Study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0A2EA-D9C6-2F96-D147-07D96C9B7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845874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study began in 2008 – so we can now do a lot of trend analysis to see what has changed and what stays the same.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survey now covers England and Wales and received 6,070 responses in 2022,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received 613 responses in North East England, 155 of which from County Durham.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new baseline study of registers was also completed in 2022 with 187,300 cases – including all legal forms.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two data sets can be used nationally or locally to assess the structure, energy, purpose and impact of the sector.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8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10E4-331B-CA7F-F3AB-96408A84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statistics for County Durham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83C2-9FAF-DC31-43BB-2C1974DD8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722"/>
            <a:ext cx="10515600" cy="5706319"/>
          </a:xfrm>
        </p:spPr>
        <p:txBody>
          <a:bodyPr>
            <a:normAutofit/>
          </a:bodyPr>
          <a:lstStyle/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registers there are 1,405 ‘active’ organisations in County Durham: 712 charities, 146 CIOs, 171 registered societies (including CCBSs), 65 CASCs, 217 CICs, and an estimated 94 exempt but incorporated TSOs.</a:t>
            </a:r>
          </a:p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Cannot say how many are unregistered (‘below the radar’)… probably about 1,800.</a:t>
            </a:r>
          </a:p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Sector income in County Durham is about £345.7 million.</a:t>
            </a:r>
          </a:p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about 6,400 full-time equivalent employees in County Durham.</a:t>
            </a:r>
          </a:p>
          <a:p>
            <a:pPr marL="450850" indent="-450850"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27,600 regular volunteers produce 1.9 million hours work – if they were paid it would cost £18.9 million, at 80% average regional wage £26.5 million.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6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609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65F929-FAF8-ADAD-FC61-0C35E7D8E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6267"/>
            <a:ext cx="11955292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98" y="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income sources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B22785-FC93-216C-AF9A-D1CBAC7E8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1325563"/>
            <a:ext cx="11821169" cy="50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Income change in the last two years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5BBF99-4E96-C2AB-B12A-9CFF85FBA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134319"/>
            <a:ext cx="11046590" cy="529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0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and use of reserves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31D4BE-D29F-395E-C64D-8E1D82E2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32" y="1597363"/>
            <a:ext cx="11705335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5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 with grant funders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19306B-9F4D-3D67-E57B-85BAE95BF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2" y="1575707"/>
            <a:ext cx="11668755" cy="51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4C97-9147-2B0A-6368-681BF7A1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 income from trading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87884-F283-C721-C318-E02E24A71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7" y="1690688"/>
            <a:ext cx="11546825" cy="50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5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338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Third Sector Trends 2022 New findings on sector structure and finances </vt:lpstr>
      <vt:lpstr>Third Sector Trends Study 2022</vt:lpstr>
      <vt:lpstr>Some statistics for County Durham</vt:lpstr>
      <vt:lpstr>Sector Structure</vt:lpstr>
      <vt:lpstr>Changing income sources</vt:lpstr>
      <vt:lpstr>Income change in the last two years</vt:lpstr>
      <vt:lpstr>Ownership and use of reserves</vt:lpstr>
      <vt:lpstr>Relationships with grant funders</vt:lpstr>
      <vt:lpstr>Earned income from trading</vt:lpstr>
      <vt:lpstr>Public service delivery contracts</vt:lpstr>
      <vt:lpstr>Expectations about income next 2 years</vt:lpstr>
      <vt:lpstr>For more detail on the study, please feel free to contact me  Tony Chapman St Chad’s College, 18 North Bailey, Durham University, Durham DH1 3RH  tony.chapman@durham.ac.uk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Sector Trends 2022 New findings on sector structure and finances</dc:title>
  <dc:creator>Tony Chapman</dc:creator>
  <cp:lastModifiedBy>Helen Brown</cp:lastModifiedBy>
  <cp:revision>7</cp:revision>
  <dcterms:created xsi:type="dcterms:W3CDTF">2022-12-02T09:18:22Z</dcterms:created>
  <dcterms:modified xsi:type="dcterms:W3CDTF">2023-01-18T13:39:15Z</dcterms:modified>
</cp:coreProperties>
</file>