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14"/>
  </p:notesMasterIdLst>
  <p:sldIdLst>
    <p:sldId id="256" r:id="rId5"/>
    <p:sldId id="287" r:id="rId6"/>
    <p:sldId id="295" r:id="rId7"/>
    <p:sldId id="258" r:id="rId8"/>
    <p:sldId id="278" r:id="rId9"/>
    <p:sldId id="297" r:id="rId10"/>
    <p:sldId id="296" r:id="rId11"/>
    <p:sldId id="261" r:id="rId12"/>
    <p:sldId id="282"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B65A896-8533-49D1-B990-D29C82134BDF}" type="datetimeFigureOut">
              <a:rPr lang="en-GB" smtClean="0"/>
              <a:t>05/09/2022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19F684-FAD7-4CF5-A58B-A1B4BDB095FC}" type="slidenum">
              <a:rPr lang="en-GB" smtClean="0"/>
              <a:t>‹#›</a:t>
            </a:fld>
            <a:endParaRPr lang="en-GB"/>
          </a:p>
        </p:txBody>
      </p:sp>
    </p:spTree>
    <p:extLst>
      <p:ext uri="{BB962C8B-B14F-4D97-AF65-F5344CB8AC3E}">
        <p14:creationId xmlns:p14="http://schemas.microsoft.com/office/powerpoint/2010/main" val="184885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19F684-FAD7-4CF5-A58B-A1B4BDB095FC}" type="slidenum">
              <a:rPr lang="en-GB" smtClean="0"/>
              <a:t>1</a:t>
            </a:fld>
            <a:endParaRPr lang="en-GB"/>
          </a:p>
        </p:txBody>
      </p:sp>
    </p:spTree>
    <p:extLst>
      <p:ext uri="{BB962C8B-B14F-4D97-AF65-F5344CB8AC3E}">
        <p14:creationId xmlns:p14="http://schemas.microsoft.com/office/powerpoint/2010/main" val="92085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add some context in terms of landscape, we can’t talk about Teesdale and </a:t>
            </a:r>
            <a:r>
              <a:rPr lang="en-US" dirty="0" err="1" smtClean="0"/>
              <a:t>Weardale</a:t>
            </a:r>
            <a:r>
              <a:rPr lang="en-US" dirty="0" smtClean="0"/>
              <a:t> without of course some images of much of the patch that we are talking about in terms of the area in which we work</a:t>
            </a:r>
          </a:p>
          <a:p>
            <a:endParaRPr lang="en-US" dirty="0"/>
          </a:p>
          <a:p>
            <a:r>
              <a:rPr lang="en-US" dirty="0" smtClean="0"/>
              <a:t>Beautiful… rolling hills, traditional hill farms, stone walls, moorland… but of course it is the challenges of the landscape and particularly living and working in the landscape that we are here to help people with</a:t>
            </a:r>
            <a:endParaRPr lang="en-GB" dirty="0"/>
          </a:p>
        </p:txBody>
      </p:sp>
      <p:sp>
        <p:nvSpPr>
          <p:cNvPr id="4" name="Slide Number Placeholder 3"/>
          <p:cNvSpPr>
            <a:spLocks noGrp="1"/>
          </p:cNvSpPr>
          <p:nvPr>
            <p:ph type="sldNum" sz="quarter" idx="10"/>
          </p:nvPr>
        </p:nvSpPr>
        <p:spPr/>
        <p:txBody>
          <a:bodyPr/>
          <a:lstStyle/>
          <a:p>
            <a:fld id="{1C19F684-FAD7-4CF5-A58B-A1B4BDB095FC}" type="slidenum">
              <a:rPr lang="en-GB" smtClean="0"/>
              <a:t>2</a:t>
            </a:fld>
            <a:endParaRPr lang="en-GB"/>
          </a:p>
        </p:txBody>
      </p:sp>
    </p:spTree>
    <p:extLst>
      <p:ext uri="{BB962C8B-B14F-4D97-AF65-F5344CB8AC3E}">
        <p14:creationId xmlns:p14="http://schemas.microsoft.com/office/powerpoint/2010/main" val="58690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beautiful landscape picture here, again illustrating our heartland of upper Teesdale, sunny, good weather for work, easy to get around, blue skies…. But on other days everything can be very different…</a:t>
            </a:r>
            <a:endParaRPr lang="en-GB" dirty="0"/>
          </a:p>
        </p:txBody>
      </p:sp>
      <p:sp>
        <p:nvSpPr>
          <p:cNvPr id="4" name="Slide Number Placeholder 3"/>
          <p:cNvSpPr>
            <a:spLocks noGrp="1"/>
          </p:cNvSpPr>
          <p:nvPr>
            <p:ph type="sldNum" sz="quarter" idx="10"/>
          </p:nvPr>
        </p:nvSpPr>
        <p:spPr/>
        <p:txBody>
          <a:bodyPr/>
          <a:lstStyle/>
          <a:p>
            <a:fld id="{1C19F684-FAD7-4CF5-A58B-A1B4BDB095FC}" type="slidenum">
              <a:rPr lang="en-GB" smtClean="0"/>
              <a:t>3</a:t>
            </a:fld>
            <a:endParaRPr lang="en-GB"/>
          </a:p>
        </p:txBody>
      </p:sp>
    </p:spTree>
    <p:extLst>
      <p:ext uri="{BB962C8B-B14F-4D97-AF65-F5344CB8AC3E}">
        <p14:creationId xmlns:p14="http://schemas.microsoft.com/office/powerpoint/2010/main" val="3892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in Harwood, when the weather turns, the effects can be felt for some time… small roads, tracks to farms and cottages, significant distance to </a:t>
            </a:r>
            <a:r>
              <a:rPr lang="en-US" dirty="0" err="1" smtClean="0"/>
              <a:t>neighbours</a:t>
            </a:r>
            <a:endParaRPr lang="en-US" dirty="0" smtClean="0"/>
          </a:p>
          <a:p>
            <a:endParaRPr lang="en-US" dirty="0"/>
          </a:p>
          <a:p>
            <a:r>
              <a:rPr lang="en-US" dirty="0" smtClean="0"/>
              <a:t>Of course this is the kind of area that is one of the ones across our region that has been hit significantly by Storm Arwen, with houses here being without power connection for 9 days and still many on temporary generators at present</a:t>
            </a:r>
            <a:endParaRPr lang="en-GB" dirty="0"/>
          </a:p>
        </p:txBody>
      </p:sp>
      <p:sp>
        <p:nvSpPr>
          <p:cNvPr id="4" name="Slide Number Placeholder 3"/>
          <p:cNvSpPr>
            <a:spLocks noGrp="1"/>
          </p:cNvSpPr>
          <p:nvPr>
            <p:ph type="sldNum" sz="quarter" idx="10"/>
          </p:nvPr>
        </p:nvSpPr>
        <p:spPr/>
        <p:txBody>
          <a:bodyPr/>
          <a:lstStyle/>
          <a:p>
            <a:fld id="{1C19F684-FAD7-4CF5-A58B-A1B4BDB095FC}" type="slidenum">
              <a:rPr lang="en-GB" smtClean="0"/>
              <a:t>4</a:t>
            </a:fld>
            <a:endParaRPr lang="en-GB"/>
          </a:p>
        </p:txBody>
      </p:sp>
    </p:spTree>
    <p:extLst>
      <p:ext uri="{BB962C8B-B14F-4D97-AF65-F5344CB8AC3E}">
        <p14:creationId xmlns:p14="http://schemas.microsoft.com/office/powerpoint/2010/main" val="34377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March 2020, we held our final Cree lunch of the year face to face before Covid-19 stopped the sessions.</a:t>
            </a:r>
          </a:p>
          <a:p>
            <a:endParaRPr lang="en-US" dirty="0"/>
          </a:p>
          <a:p>
            <a:r>
              <a:rPr lang="en-US" dirty="0" smtClean="0"/>
              <a:t>We were conscious that a number of people who attend the </a:t>
            </a:r>
            <a:r>
              <a:rPr lang="en-US" dirty="0" err="1" smtClean="0"/>
              <a:t>cree</a:t>
            </a:r>
            <a:r>
              <a:rPr lang="en-US" dirty="0" smtClean="0"/>
              <a:t> sessions would struggle, not just due to the fact that our sessions could not go ahead, but also that other community sessions had ceased and they couldn’t get out of their homes to see people or access cooked food.</a:t>
            </a:r>
          </a:p>
          <a:p>
            <a:endParaRPr lang="en-US" dirty="0"/>
          </a:p>
          <a:p>
            <a:r>
              <a:rPr lang="en-US" dirty="0" smtClean="0"/>
              <a:t>Through our in It Together campaign, we recruited over 100 volunteers to help with various activities and one of these was weekly meal deliveries to people living across upper Teesdale and </a:t>
            </a:r>
            <a:r>
              <a:rPr lang="en-US" dirty="0" err="1" smtClean="0"/>
              <a:t>Weardale</a:t>
            </a:r>
            <a:r>
              <a:rPr lang="en-US" dirty="0" smtClean="0"/>
              <a:t> who needed additional support.</a:t>
            </a:r>
          </a:p>
          <a:p>
            <a:endParaRPr lang="en-US" dirty="0"/>
          </a:p>
          <a:p>
            <a:r>
              <a:rPr lang="en-US" dirty="0" smtClean="0"/>
              <a:t>We spoke with each of our members to determine the support needed based on their individual circumstance and Anne, our Cree champion has then spoken with members on a weekly, bi-weekly or monthly basis depending on their agreed needs.</a:t>
            </a:r>
          </a:p>
          <a:p>
            <a:endParaRPr lang="en-US" dirty="0"/>
          </a:p>
          <a:p>
            <a:r>
              <a:rPr lang="en-US" dirty="0" smtClean="0"/>
              <a:t>A local caterer volunteered to cook meals, at Middleton Mart café, and other volunteers signed up to do doorstep deliveries and we have now been offering a delivery service since last April--- which continues today for those who cannot get out and about and have a need for this support</a:t>
            </a:r>
            <a:endParaRPr lang="en-GB" dirty="0"/>
          </a:p>
        </p:txBody>
      </p:sp>
      <p:sp>
        <p:nvSpPr>
          <p:cNvPr id="4" name="Slide Number Placeholder 3"/>
          <p:cNvSpPr>
            <a:spLocks noGrp="1"/>
          </p:cNvSpPr>
          <p:nvPr>
            <p:ph type="sldNum" sz="quarter" idx="10"/>
          </p:nvPr>
        </p:nvSpPr>
        <p:spPr/>
        <p:txBody>
          <a:bodyPr/>
          <a:lstStyle/>
          <a:p>
            <a:fld id="{1C19F684-FAD7-4CF5-A58B-A1B4BDB095FC}" type="slidenum">
              <a:rPr lang="en-GB" smtClean="0"/>
              <a:t>5</a:t>
            </a:fld>
            <a:endParaRPr lang="en-GB"/>
          </a:p>
        </p:txBody>
      </p:sp>
    </p:spTree>
    <p:extLst>
      <p:ext uri="{BB962C8B-B14F-4D97-AF65-F5344CB8AC3E}">
        <p14:creationId xmlns:p14="http://schemas.microsoft.com/office/powerpoint/2010/main" val="28559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March 2020, we held our final Cree lunch of the year face to face before Covid-19 stopped the sessions.</a:t>
            </a:r>
          </a:p>
          <a:p>
            <a:endParaRPr lang="en-US" dirty="0"/>
          </a:p>
          <a:p>
            <a:r>
              <a:rPr lang="en-US" dirty="0" smtClean="0"/>
              <a:t>We were conscious that a number of people who attend the </a:t>
            </a:r>
            <a:r>
              <a:rPr lang="en-US" dirty="0" err="1" smtClean="0"/>
              <a:t>cree</a:t>
            </a:r>
            <a:r>
              <a:rPr lang="en-US" dirty="0" smtClean="0"/>
              <a:t> sessions would struggle, not just due to the fact that our sessions could not go ahead, but also that other community sessions had ceased and they couldn’t get out of their homes to see people or access cooked food.</a:t>
            </a:r>
          </a:p>
          <a:p>
            <a:endParaRPr lang="en-US" dirty="0"/>
          </a:p>
          <a:p>
            <a:r>
              <a:rPr lang="en-US" dirty="0" smtClean="0"/>
              <a:t>Through our in It Together campaign, we recruited over 100 volunteers to help with various activities and one of these was weekly meal deliveries to people living across upper Teesdale and </a:t>
            </a:r>
            <a:r>
              <a:rPr lang="en-US" dirty="0" err="1" smtClean="0"/>
              <a:t>Weardale</a:t>
            </a:r>
            <a:r>
              <a:rPr lang="en-US" dirty="0" smtClean="0"/>
              <a:t> who needed additional support.</a:t>
            </a:r>
          </a:p>
          <a:p>
            <a:endParaRPr lang="en-US" dirty="0"/>
          </a:p>
          <a:p>
            <a:r>
              <a:rPr lang="en-US" dirty="0" smtClean="0"/>
              <a:t>We spoke with each of our members to determine the support needed based on their individual circumstance and Anne, our Cree champion has then spoken with members on a weekly, bi-weekly or monthly basis depending on their agreed needs.</a:t>
            </a:r>
          </a:p>
          <a:p>
            <a:endParaRPr lang="en-US" dirty="0"/>
          </a:p>
          <a:p>
            <a:r>
              <a:rPr lang="en-US" dirty="0" smtClean="0"/>
              <a:t>A local caterer volunteered to cook meals, at Middleton Mart café, and other volunteers signed up to do doorstep deliveries and we have now been offering a delivery service since last April--- which continues today for those who cannot get out and about and have a need for this support</a:t>
            </a:r>
            <a:endParaRPr lang="en-GB" dirty="0"/>
          </a:p>
        </p:txBody>
      </p:sp>
      <p:sp>
        <p:nvSpPr>
          <p:cNvPr id="4" name="Slide Number Placeholder 3"/>
          <p:cNvSpPr>
            <a:spLocks noGrp="1"/>
          </p:cNvSpPr>
          <p:nvPr>
            <p:ph type="sldNum" sz="quarter" idx="10"/>
          </p:nvPr>
        </p:nvSpPr>
        <p:spPr/>
        <p:txBody>
          <a:bodyPr/>
          <a:lstStyle/>
          <a:p>
            <a:fld id="{1C19F684-FAD7-4CF5-A58B-A1B4BDB095FC}" type="slidenum">
              <a:rPr lang="en-GB" smtClean="0"/>
              <a:t>6</a:t>
            </a:fld>
            <a:endParaRPr lang="en-GB"/>
          </a:p>
        </p:txBody>
      </p:sp>
    </p:spTree>
    <p:extLst>
      <p:ext uri="{BB962C8B-B14F-4D97-AF65-F5344CB8AC3E}">
        <p14:creationId xmlns:p14="http://schemas.microsoft.com/office/powerpoint/2010/main" val="410137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March 2020, we held our final Cree lunch of the year face to face before Covid-19 stopped the sessions.</a:t>
            </a:r>
          </a:p>
          <a:p>
            <a:endParaRPr lang="en-US" dirty="0"/>
          </a:p>
          <a:p>
            <a:r>
              <a:rPr lang="en-US" dirty="0" smtClean="0"/>
              <a:t>We were conscious that a number of people who attend the </a:t>
            </a:r>
            <a:r>
              <a:rPr lang="en-US" dirty="0" err="1" smtClean="0"/>
              <a:t>cree</a:t>
            </a:r>
            <a:r>
              <a:rPr lang="en-US" dirty="0" smtClean="0"/>
              <a:t> sessions would struggle, not just due to the fact that our sessions could not go ahead, but also that other community sessions had ceased and they couldn’t get out of their homes to see people or access cooked food.</a:t>
            </a:r>
          </a:p>
          <a:p>
            <a:endParaRPr lang="en-US" dirty="0"/>
          </a:p>
          <a:p>
            <a:r>
              <a:rPr lang="en-US" dirty="0" smtClean="0"/>
              <a:t>Through our in It Together campaign, we recruited over 100 volunteers to help with various activities and one of these was weekly meal deliveries to people living across upper Teesdale and </a:t>
            </a:r>
            <a:r>
              <a:rPr lang="en-US" dirty="0" err="1" smtClean="0"/>
              <a:t>Weardale</a:t>
            </a:r>
            <a:r>
              <a:rPr lang="en-US" dirty="0" smtClean="0"/>
              <a:t> who needed additional support.</a:t>
            </a:r>
          </a:p>
          <a:p>
            <a:endParaRPr lang="en-US" dirty="0"/>
          </a:p>
          <a:p>
            <a:r>
              <a:rPr lang="en-US" dirty="0" smtClean="0"/>
              <a:t>We spoke with each of our members to determine the support needed based on their individual circumstance and Anne, our Cree champion has then spoken with members on a weekly, bi-weekly or monthly basis depending on their agreed needs.</a:t>
            </a:r>
          </a:p>
          <a:p>
            <a:endParaRPr lang="en-US" dirty="0"/>
          </a:p>
          <a:p>
            <a:r>
              <a:rPr lang="en-US" dirty="0" smtClean="0"/>
              <a:t>A local caterer volunteered to cook meals, at Middleton Mart café, and other volunteers signed up to do doorstep deliveries and we have now been offering a delivery service since last April--- which continues today for those who cannot get out and about and have a need for this support</a:t>
            </a:r>
            <a:endParaRPr lang="en-GB" dirty="0"/>
          </a:p>
        </p:txBody>
      </p:sp>
      <p:sp>
        <p:nvSpPr>
          <p:cNvPr id="4" name="Slide Number Placeholder 3"/>
          <p:cNvSpPr>
            <a:spLocks noGrp="1"/>
          </p:cNvSpPr>
          <p:nvPr>
            <p:ph type="sldNum" sz="quarter" idx="10"/>
          </p:nvPr>
        </p:nvSpPr>
        <p:spPr/>
        <p:txBody>
          <a:bodyPr/>
          <a:lstStyle/>
          <a:p>
            <a:fld id="{1C19F684-FAD7-4CF5-A58B-A1B4BDB095FC}" type="slidenum">
              <a:rPr lang="en-GB" smtClean="0"/>
              <a:t>7</a:t>
            </a:fld>
            <a:endParaRPr lang="en-GB"/>
          </a:p>
        </p:txBody>
      </p:sp>
    </p:spTree>
    <p:extLst>
      <p:ext uri="{BB962C8B-B14F-4D97-AF65-F5344CB8AC3E}">
        <p14:creationId xmlns:p14="http://schemas.microsoft.com/office/powerpoint/2010/main" val="214716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Cree plus </a:t>
            </a:r>
            <a:r>
              <a:rPr lang="en-US" dirty="0" err="1" smtClean="0"/>
              <a:t>programme</a:t>
            </a:r>
            <a:r>
              <a:rPr lang="en-US" dirty="0" smtClean="0"/>
              <a:t> which is now underway has enabled us to augment our delivery, with some additional coffee and chat type sessions, some games box resources for members to use at sessions and some day trips to help people take the next step to perhaps get out and about again, using the UTASS Minibus</a:t>
            </a:r>
            <a:endParaRPr lang="en-GB" dirty="0"/>
          </a:p>
        </p:txBody>
      </p:sp>
      <p:sp>
        <p:nvSpPr>
          <p:cNvPr id="4" name="Slide Number Placeholder 3"/>
          <p:cNvSpPr>
            <a:spLocks noGrp="1"/>
          </p:cNvSpPr>
          <p:nvPr>
            <p:ph type="sldNum" sz="quarter" idx="10"/>
          </p:nvPr>
        </p:nvSpPr>
        <p:spPr/>
        <p:txBody>
          <a:bodyPr/>
          <a:lstStyle/>
          <a:p>
            <a:fld id="{1C19F684-FAD7-4CF5-A58B-A1B4BDB095FC}" type="slidenum">
              <a:rPr lang="en-GB" smtClean="0"/>
              <a:t>8</a:t>
            </a:fld>
            <a:endParaRPr lang="en-GB"/>
          </a:p>
        </p:txBody>
      </p:sp>
    </p:spTree>
    <p:extLst>
      <p:ext uri="{BB962C8B-B14F-4D97-AF65-F5344CB8AC3E}">
        <p14:creationId xmlns:p14="http://schemas.microsoft.com/office/powerpoint/2010/main" val="314105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happy to take any questions,</a:t>
            </a:r>
          </a:p>
          <a:p>
            <a:endParaRPr lang="en-US" dirty="0"/>
          </a:p>
          <a:p>
            <a:r>
              <a:rPr lang="en-US" dirty="0" smtClean="0"/>
              <a:t>If anyone would like to set up a follow up meeting or to come up for a visit to find out more about UTASS and the work that we do I would be more than happy to arrange, so please do get in touch</a:t>
            </a:r>
            <a:endParaRPr lang="en-GB" dirty="0"/>
          </a:p>
        </p:txBody>
      </p:sp>
      <p:sp>
        <p:nvSpPr>
          <p:cNvPr id="4" name="Slide Number Placeholder 3"/>
          <p:cNvSpPr>
            <a:spLocks noGrp="1"/>
          </p:cNvSpPr>
          <p:nvPr>
            <p:ph type="sldNum" sz="quarter" idx="10"/>
          </p:nvPr>
        </p:nvSpPr>
        <p:spPr/>
        <p:txBody>
          <a:bodyPr/>
          <a:lstStyle/>
          <a:p>
            <a:fld id="{1C19F684-FAD7-4CF5-A58B-A1B4BDB095FC}" type="slidenum">
              <a:rPr lang="en-GB" smtClean="0"/>
              <a:t>9</a:t>
            </a:fld>
            <a:endParaRPr lang="en-GB"/>
          </a:p>
        </p:txBody>
      </p:sp>
    </p:spTree>
    <p:extLst>
      <p:ext uri="{BB962C8B-B14F-4D97-AF65-F5344CB8AC3E}">
        <p14:creationId xmlns:p14="http://schemas.microsoft.com/office/powerpoint/2010/main" val="302334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22AB4E-7128-47D4-B2A1-272764610CA2}"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145600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2AB4E-7128-47D4-B2A1-272764610CA2}"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327537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2AB4E-7128-47D4-B2A1-272764610CA2}"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350618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2AB4E-7128-47D4-B2A1-272764610CA2}"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175574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22AB4E-7128-47D4-B2A1-272764610CA2}"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107195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22AB4E-7128-47D4-B2A1-272764610CA2}"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140377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22AB4E-7128-47D4-B2A1-272764610CA2}" type="datetimeFigureOut">
              <a:rPr lang="en-GB" smtClean="0"/>
              <a:t>05/09/2022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131573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22AB4E-7128-47D4-B2A1-272764610CA2}" type="datetimeFigureOut">
              <a:rPr lang="en-GB" smtClean="0"/>
              <a:t>05/09/2022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381024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2AB4E-7128-47D4-B2A1-272764610CA2}" type="datetimeFigureOut">
              <a:rPr lang="en-GB" smtClean="0"/>
              <a:t>05/09/2022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422313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2AB4E-7128-47D4-B2A1-272764610CA2}"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200006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2AB4E-7128-47D4-B2A1-272764610CA2}"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600D7-1319-42F4-B06D-4B57BD125F4B}" type="slidenum">
              <a:rPr lang="en-GB" smtClean="0"/>
              <a:t>‹#›</a:t>
            </a:fld>
            <a:endParaRPr lang="en-GB"/>
          </a:p>
        </p:txBody>
      </p:sp>
    </p:spTree>
    <p:extLst>
      <p:ext uri="{BB962C8B-B14F-4D97-AF65-F5344CB8AC3E}">
        <p14:creationId xmlns:p14="http://schemas.microsoft.com/office/powerpoint/2010/main" val="48077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2AB4E-7128-47D4-B2A1-272764610CA2}" type="datetimeFigureOut">
              <a:rPr lang="en-GB" smtClean="0"/>
              <a:t>05/09/2022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600D7-1319-42F4-B06D-4B57BD125F4B}" type="slidenum">
              <a:rPr lang="en-GB" smtClean="0"/>
              <a:t>‹#›</a:t>
            </a:fld>
            <a:endParaRPr lang="en-GB"/>
          </a:p>
        </p:txBody>
      </p:sp>
    </p:spTree>
    <p:extLst>
      <p:ext uri="{BB962C8B-B14F-4D97-AF65-F5344CB8AC3E}">
        <p14:creationId xmlns:p14="http://schemas.microsoft.com/office/powerpoint/2010/main" val="31993384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2583" y="2642349"/>
            <a:ext cx="8114581" cy="3136958"/>
          </a:xfrm>
        </p:spPr>
        <p:txBody>
          <a:bodyPr>
            <a:noAutofit/>
          </a:bodyPr>
          <a:lstStyle/>
          <a:p>
            <a:pPr algn="r"/>
            <a:r>
              <a:rPr lang="en-US" b="1" dirty="0" smtClean="0">
                <a:latin typeface="Arial" panose="020B0604020202020204" pitchFamily="34" charset="0"/>
                <a:cs typeface="Arial" panose="020B0604020202020204" pitchFamily="34" charset="0"/>
              </a:rPr>
              <a:t>Tales from the Dales</a:t>
            </a:r>
            <a:r>
              <a:rPr lang="en-US" sz="6600" b="1" dirty="0" smtClean="0">
                <a:latin typeface="Arial" panose="020B0604020202020204" pitchFamily="34" charset="0"/>
                <a:cs typeface="Arial" panose="020B0604020202020204" pitchFamily="34" charset="0"/>
              </a:rPr>
              <a:t/>
            </a:r>
            <a:br>
              <a:rPr lang="en-US" sz="6600" b="1" dirty="0" smtClean="0">
                <a:latin typeface="Arial" panose="020B0604020202020204" pitchFamily="34" charset="0"/>
                <a:cs typeface="Arial" panose="020B0604020202020204" pitchFamily="34" charset="0"/>
              </a:rPr>
            </a:br>
            <a:r>
              <a:rPr lang="en-US" sz="6600" b="1" dirty="0">
                <a:latin typeface="Arial" panose="020B0604020202020204" pitchFamily="34" charset="0"/>
                <a:cs typeface="Arial" panose="020B0604020202020204" pitchFamily="34" charset="0"/>
              </a:rPr>
              <a:t/>
            </a:r>
            <a:br>
              <a:rPr lang="en-US" sz="66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6</a:t>
            </a:r>
            <a:r>
              <a:rPr lang="en-US" sz="5400" b="1" baseline="30000" dirty="0" smtClean="0">
                <a:latin typeface="Arial" panose="020B0604020202020204" pitchFamily="34" charset="0"/>
                <a:cs typeface="Arial" panose="020B0604020202020204" pitchFamily="34" charset="0"/>
              </a:rPr>
              <a:t>th</a:t>
            </a:r>
            <a:r>
              <a:rPr lang="en-US" sz="5400" b="1" dirty="0" smtClean="0">
                <a:latin typeface="Arial" panose="020B0604020202020204" pitchFamily="34" charset="0"/>
                <a:cs typeface="Arial" panose="020B0604020202020204" pitchFamily="34" charset="0"/>
              </a:rPr>
              <a:t> </a:t>
            </a:r>
            <a:r>
              <a:rPr lang="en-US" sz="5400" b="1" dirty="0" smtClean="0">
                <a:latin typeface="Arial" panose="020B0604020202020204" pitchFamily="34" charset="0"/>
                <a:cs typeface="Arial" panose="020B0604020202020204" pitchFamily="34" charset="0"/>
              </a:rPr>
              <a:t>September</a:t>
            </a:r>
            <a:r>
              <a:rPr lang="en-US" sz="5400" b="1" dirty="0" smtClean="0">
                <a:latin typeface="Arial" panose="020B0604020202020204" pitchFamily="34" charset="0"/>
                <a:cs typeface="Arial" panose="020B0604020202020204" pitchFamily="34" charset="0"/>
              </a:rPr>
              <a:t> 2022</a:t>
            </a:r>
            <a:r>
              <a:rPr lang="en-US" sz="5400" b="1" dirty="0" smtClean="0">
                <a:latin typeface="Arial" panose="020B0604020202020204" pitchFamily="34" charset="0"/>
                <a:cs typeface="Arial" panose="020B0604020202020204" pitchFamily="34" charset="0"/>
              </a:rPr>
              <a:t/>
            </a:r>
            <a:br>
              <a:rPr lang="en-US" sz="5400" b="1" dirty="0" smtClean="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
            </a:r>
            <a:br>
              <a:rPr lang="en-US" sz="5400" b="1" dirty="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Grace Crawford</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Funding &amp; Strategic Development </a:t>
            </a:r>
            <a:r>
              <a:rPr lang="en-US" sz="4000" b="1" dirty="0" smtClean="0">
                <a:latin typeface="Arial" panose="020B0604020202020204" pitchFamily="34" charset="0"/>
                <a:cs typeface="Arial" panose="020B0604020202020204" pitchFamily="34" charset="0"/>
              </a:rPr>
              <a:t>Officer, UTASS</a:t>
            </a:r>
            <a:endParaRPr lang="en-GB" sz="6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92" y="1941842"/>
            <a:ext cx="3268391" cy="3148757"/>
          </a:xfrm>
          <a:prstGeom prst="rect">
            <a:avLst/>
          </a:prstGeom>
        </p:spPr>
      </p:pic>
      <p:sp>
        <p:nvSpPr>
          <p:cNvPr id="6" name="TextBox 5"/>
          <p:cNvSpPr txBox="1"/>
          <p:nvPr/>
        </p:nvSpPr>
        <p:spPr>
          <a:xfrm>
            <a:off x="94890" y="121784"/>
            <a:ext cx="11987841" cy="6581956"/>
          </a:xfrm>
          <a:prstGeom prst="rect">
            <a:avLst/>
          </a:prstGeom>
          <a:noFill/>
          <a:ln w="38100">
            <a:solidFill>
              <a:schemeClr val="accent4"/>
            </a:solidFill>
          </a:ln>
        </p:spPr>
        <p:txBody>
          <a:bodyPr wrap="square" rtlCol="0">
            <a:spAutoFit/>
          </a:bodyPr>
          <a:lstStyle/>
          <a:p>
            <a:endParaRPr lang="en-GB" dirty="0"/>
          </a:p>
        </p:txBody>
      </p:sp>
    </p:spTree>
    <p:extLst>
      <p:ext uri="{BB962C8B-B14F-4D97-AF65-F5344CB8AC3E}">
        <p14:creationId xmlns:p14="http://schemas.microsoft.com/office/powerpoint/2010/main" val="3518893636"/>
      </p:ext>
    </p:extLst>
  </p:cSld>
  <p:clrMapOvr>
    <a:masterClrMapping/>
  </p:clrMapOvr>
  <mc:AlternateContent xmlns:mc="http://schemas.openxmlformats.org/markup-compatibility/2006" xmlns:p14="http://schemas.microsoft.com/office/powerpoint/2010/main">
    <mc:Choice Requires="p14">
      <p:transition spd="slow" p14:dur="2000" advTm="9708"/>
    </mc:Choice>
    <mc:Fallback xmlns="">
      <p:transition spd="slow" advTm="970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76" y="1489746"/>
            <a:ext cx="1717508" cy="1654641"/>
          </a:xfrm>
          <a:prstGeom prst="rect">
            <a:avLst/>
          </a:prstGeom>
        </p:spPr>
      </p:pic>
      <p:sp>
        <p:nvSpPr>
          <p:cNvPr id="5" name="Rectangle 4"/>
          <p:cNvSpPr/>
          <p:nvPr/>
        </p:nvSpPr>
        <p:spPr>
          <a:xfrm>
            <a:off x="0" y="3183265"/>
            <a:ext cx="2070340" cy="1200329"/>
          </a:xfrm>
          <a:prstGeom prst="rect">
            <a:avLst/>
          </a:prstGeom>
        </p:spPr>
        <p:txBody>
          <a:bodyPr wrap="square">
            <a:spAutoFit/>
          </a:bodyPr>
          <a:lstStyle/>
          <a:p>
            <a:pPr lvl="0" algn="ctr"/>
            <a:r>
              <a:rPr lang="en-US" sz="3600" dirty="0" smtClean="0">
                <a:solidFill>
                  <a:prstClr val="black"/>
                </a:solidFill>
                <a:latin typeface="Arial" panose="020B0604020202020204" pitchFamily="34" charset="0"/>
                <a:cs typeface="Arial" panose="020B0604020202020204" pitchFamily="34" charset="0"/>
              </a:rPr>
              <a:t>Where </a:t>
            </a:r>
            <a:r>
              <a:rPr lang="en-US" sz="3600" dirty="0" smtClean="0">
                <a:solidFill>
                  <a:prstClr val="black"/>
                </a:solidFill>
                <a:latin typeface="Arial" panose="020B0604020202020204" pitchFamily="34" charset="0"/>
                <a:cs typeface="Arial" panose="020B0604020202020204" pitchFamily="34" charset="0"/>
              </a:rPr>
              <a:t>we work</a:t>
            </a:r>
            <a:endParaRPr lang="en-GB" sz="3600" dirty="0">
              <a:solidFill>
                <a:prstClr val="black"/>
              </a:solidFill>
              <a:latin typeface="Arial" panose="020B0604020202020204" pitchFamily="34" charset="0"/>
              <a:cs typeface="Arial" panose="020B0604020202020204" pitchFamily="34" charset="0"/>
            </a:endParaRPr>
          </a:p>
        </p:txBody>
      </p:sp>
      <p:sp>
        <p:nvSpPr>
          <p:cNvPr id="2" name="AutoShape 2" descr="North Pennines Area of Outstanding Natural Beauty (AONB) - This is Durh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p:cNvPicPr>
            <a:picLocks noChangeAspect="1"/>
          </p:cNvPicPr>
          <p:nvPr/>
        </p:nvPicPr>
        <p:blipFill rotWithShape="1">
          <a:blip r:embed="rId4"/>
          <a:srcRect l="58373" t="26667" r="4623" b="40503"/>
          <a:stretch/>
        </p:blipFill>
        <p:spPr>
          <a:xfrm>
            <a:off x="2057237" y="77638"/>
            <a:ext cx="5393196" cy="2691441"/>
          </a:xfrm>
          <a:prstGeom prst="rect">
            <a:avLst/>
          </a:prstGeom>
        </p:spPr>
      </p:pic>
      <p:pic>
        <p:nvPicPr>
          <p:cNvPr id="3076" name="Picture 4" descr="https://lh3.googleusercontent.com/qv-qLn84yz1agAdrFbFFxIliMq3kqaYh12MpFNPFrHjCf3dq5BjWJYVI8CqWHd7sSEVjKzFkdx9wTc9b-6bVJS6LJ6MDsNqAIf02IZnhylS1SLNy4Mg=w12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047" y="3040870"/>
            <a:ext cx="5409351" cy="35583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3.googleusercontent.com/mGNl1WYrzVYvP07pa1cdwkYyYkr4_LFTqivA3ZiBiDEmGaiJhVpQ2fsVn6srl1VYnGQ1tJo8jM8rdFlikU2p2mJHg5dLymb7FKy_yYaReUsDD4aRtQ=w12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6899" y="1646392"/>
            <a:ext cx="5072576" cy="299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94660"/>
      </p:ext>
    </p:extLst>
  </p:cSld>
  <p:clrMapOvr>
    <a:masterClrMapping/>
  </p:clrMapOvr>
  <mc:AlternateContent xmlns:mc="http://schemas.openxmlformats.org/markup-compatibility/2006" xmlns:p14="http://schemas.microsoft.com/office/powerpoint/2010/main">
    <mc:Choice Requires="p14">
      <p:transition spd="slow" p14:dur="2000" advTm="80122"/>
    </mc:Choice>
    <mc:Fallback xmlns="">
      <p:transition spd="slow" advTm="8012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9604"/>
          <a:stretch/>
        </p:blipFill>
        <p:spPr>
          <a:xfrm>
            <a:off x="2054054" y="-9526"/>
            <a:ext cx="10137946" cy="68675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776" y="1489746"/>
            <a:ext cx="1717508" cy="1654641"/>
          </a:xfrm>
          <a:prstGeom prst="rect">
            <a:avLst/>
          </a:prstGeom>
        </p:spPr>
      </p:pic>
      <p:sp>
        <p:nvSpPr>
          <p:cNvPr id="5" name="Rectangle 4"/>
          <p:cNvSpPr/>
          <p:nvPr/>
        </p:nvSpPr>
        <p:spPr>
          <a:xfrm>
            <a:off x="0" y="3183265"/>
            <a:ext cx="2070340" cy="1200329"/>
          </a:xfrm>
          <a:prstGeom prst="rect">
            <a:avLst/>
          </a:prstGeom>
        </p:spPr>
        <p:txBody>
          <a:bodyPr wrap="square">
            <a:spAutoFit/>
          </a:bodyPr>
          <a:lstStyle/>
          <a:p>
            <a:pPr lvl="0" algn="ctr"/>
            <a:r>
              <a:rPr lang="en-US" sz="3600" dirty="0" smtClean="0">
                <a:solidFill>
                  <a:prstClr val="black"/>
                </a:solidFill>
                <a:latin typeface="Arial" panose="020B0604020202020204" pitchFamily="34" charset="0"/>
                <a:cs typeface="Arial" panose="020B0604020202020204" pitchFamily="34" charset="0"/>
              </a:rPr>
              <a:t>Why are we here?</a:t>
            </a:r>
            <a:endParaRPr lang="en-GB" sz="3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317284"/>
      </p:ext>
    </p:extLst>
  </p:cSld>
  <p:clrMapOvr>
    <a:masterClrMapping/>
  </p:clrMapOvr>
  <mc:AlternateContent xmlns:mc="http://schemas.openxmlformats.org/markup-compatibility/2006" xmlns:p14="http://schemas.microsoft.com/office/powerpoint/2010/main">
    <mc:Choice Requires="p14">
      <p:transition spd="slow" p14:dur="2000" advTm="15162"/>
    </mc:Choice>
    <mc:Fallback xmlns="">
      <p:transition spd="slow" advTm="1516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88" y="1503481"/>
            <a:ext cx="1993733" cy="1920755"/>
          </a:xfrm>
          <a:prstGeom prst="rect">
            <a:avLst/>
          </a:prstGeom>
        </p:spPr>
      </p:pic>
      <p:pic>
        <p:nvPicPr>
          <p:cNvPr id="4" name="Picture 1"/>
          <p:cNvPicPr>
            <a:picLocks noChangeAspect="1"/>
          </p:cNvPicPr>
          <p:nvPr/>
        </p:nvPicPr>
        <p:blipFill rotWithShape="1">
          <a:blip r:embed="rId4">
            <a:extLst>
              <a:ext uri="{28A0092B-C50C-407E-A947-70E740481C1C}">
                <a14:useLocalDpi xmlns:a14="http://schemas.microsoft.com/office/drawing/2010/main" val="0"/>
              </a:ext>
            </a:extLst>
          </a:blip>
          <a:srcRect t="4724"/>
          <a:stretch/>
        </p:blipFill>
        <p:spPr bwMode="auto">
          <a:xfrm>
            <a:off x="2581275" y="-9526"/>
            <a:ext cx="96107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3571661"/>
            <a:ext cx="2260121" cy="1200329"/>
          </a:xfrm>
          <a:prstGeom prst="rect">
            <a:avLst/>
          </a:prstGeom>
        </p:spPr>
        <p:txBody>
          <a:bodyPr wrap="square">
            <a:spAutoFit/>
          </a:bodyPr>
          <a:lstStyle/>
          <a:p>
            <a:pPr lvl="0" algn="ctr"/>
            <a:r>
              <a:rPr lang="en-US" sz="3600" dirty="0" smtClean="0">
                <a:solidFill>
                  <a:prstClr val="black"/>
                </a:solidFill>
                <a:latin typeface="Arial" panose="020B0604020202020204" pitchFamily="34" charset="0"/>
                <a:cs typeface="Arial" panose="020B0604020202020204" pitchFamily="34" charset="0"/>
              </a:rPr>
              <a:t>Why are we here?</a:t>
            </a:r>
            <a:endParaRPr lang="en-GB" sz="3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65254"/>
      </p:ext>
    </p:extLst>
  </p:cSld>
  <p:clrMapOvr>
    <a:masterClrMapping/>
  </p:clrMapOvr>
  <mc:AlternateContent xmlns:mc="http://schemas.openxmlformats.org/markup-compatibility/2006" xmlns:p14="http://schemas.microsoft.com/office/powerpoint/2010/main">
    <mc:Choice Requires="p14">
      <p:transition spd="slow" p14:dur="2000" advTm="16015"/>
    </mc:Choice>
    <mc:Fallback xmlns="">
      <p:transition spd="slow" advTm="1601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81" y="1333432"/>
            <a:ext cx="1613140" cy="155409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150" y="-100013"/>
            <a:ext cx="9467850" cy="7100888"/>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104776" y="3291422"/>
            <a:ext cx="7673734" cy="1931525"/>
          </a:xfrm>
          <a:prstGeom prst="rect">
            <a:avLst/>
          </a:prstGeom>
        </p:spPr>
      </p:pic>
    </p:spTree>
    <p:extLst>
      <p:ext uri="{BB962C8B-B14F-4D97-AF65-F5344CB8AC3E}">
        <p14:creationId xmlns:p14="http://schemas.microsoft.com/office/powerpoint/2010/main" val="838166738"/>
      </p:ext>
    </p:extLst>
  </p:cSld>
  <p:clrMapOvr>
    <a:masterClrMapping/>
  </p:clrMapOvr>
  <mc:AlternateContent xmlns:mc="http://schemas.openxmlformats.org/markup-compatibility/2006" xmlns:p14="http://schemas.microsoft.com/office/powerpoint/2010/main">
    <mc:Choice Requires="p14">
      <p:transition spd="slow" p14:dur="2000" advTm="59461"/>
    </mc:Choice>
    <mc:Fallback xmlns="">
      <p:transition spd="slow" advTm="5946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81" y="1333432"/>
            <a:ext cx="1613140" cy="15540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115" y="3170567"/>
            <a:ext cx="4529827" cy="339737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5904" y="488712"/>
            <a:ext cx="4864063" cy="324353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2061" y="3936379"/>
            <a:ext cx="5847906" cy="2631558"/>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7589" b="8830"/>
          <a:stretch/>
        </p:blipFill>
        <p:spPr>
          <a:xfrm>
            <a:off x="2399617" y="488712"/>
            <a:ext cx="4045790" cy="2536167"/>
          </a:xfrm>
          <a:prstGeom prst="rect">
            <a:avLst/>
          </a:prstGeom>
          <a:noFill/>
          <a:ln>
            <a:noFill/>
          </a:ln>
        </p:spPr>
      </p:pic>
    </p:spTree>
    <p:extLst>
      <p:ext uri="{BB962C8B-B14F-4D97-AF65-F5344CB8AC3E}">
        <p14:creationId xmlns:p14="http://schemas.microsoft.com/office/powerpoint/2010/main" val="1266845482"/>
      </p:ext>
    </p:extLst>
  </p:cSld>
  <p:clrMapOvr>
    <a:masterClrMapping/>
  </p:clrMapOvr>
  <mc:AlternateContent xmlns:mc="http://schemas.openxmlformats.org/markup-compatibility/2006" xmlns:p14="http://schemas.microsoft.com/office/powerpoint/2010/main">
    <mc:Choice Requires="p14">
      <p:transition spd="slow" p14:dur="2000" advTm="59461"/>
    </mc:Choice>
    <mc:Fallback xmlns="">
      <p:transition spd="slow" advTm="5946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33" y="2213327"/>
            <a:ext cx="1508102" cy="14529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745" r="4438"/>
          <a:stretch/>
        </p:blipFill>
        <p:spPr>
          <a:xfrm>
            <a:off x="6618576" y="1753349"/>
            <a:ext cx="5105486" cy="3270294"/>
          </a:xfrm>
          <a:prstGeom prst="rect">
            <a:avLst/>
          </a:prstGeom>
        </p:spPr>
      </p:pic>
      <p:pic>
        <p:nvPicPr>
          <p:cNvPr id="6" name="Picture 6" descr="H&amp;amp;H Group reports large drop in profits - Country Life - Teesdale Mercu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173"/>
          <a:stretch/>
        </p:blipFill>
        <p:spPr bwMode="auto">
          <a:xfrm>
            <a:off x="1861355" y="286858"/>
            <a:ext cx="4665970" cy="32090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up sells for staggering £8,000 at annual auction at St John's Chapel Auction  Mart | Darlington and Stockton Tim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850" y="3450416"/>
            <a:ext cx="4685480" cy="314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71289"/>
      </p:ext>
    </p:extLst>
  </p:cSld>
  <p:clrMapOvr>
    <a:masterClrMapping/>
  </p:clrMapOvr>
  <mc:AlternateContent xmlns:mc="http://schemas.openxmlformats.org/markup-compatibility/2006" xmlns:p14="http://schemas.microsoft.com/office/powerpoint/2010/main">
    <mc:Choice Requires="p14">
      <p:transition spd="slow" p14:dur="2000" advTm="59461"/>
    </mc:Choice>
    <mc:Fallback xmlns="">
      <p:transition spd="slow" advTm="5946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24" y="2389179"/>
            <a:ext cx="1477791" cy="142369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487" r="14539" b="6666"/>
          <a:stretch/>
        </p:blipFill>
        <p:spPr>
          <a:xfrm>
            <a:off x="1577815" y="0"/>
            <a:ext cx="10708157" cy="6858000"/>
          </a:xfrm>
          <a:prstGeom prst="rect">
            <a:avLst/>
          </a:prstGeom>
        </p:spPr>
      </p:pic>
    </p:spTree>
    <p:extLst>
      <p:ext uri="{BB962C8B-B14F-4D97-AF65-F5344CB8AC3E}">
        <p14:creationId xmlns:p14="http://schemas.microsoft.com/office/powerpoint/2010/main" val="2015622592"/>
      </p:ext>
    </p:extLst>
  </p:cSld>
  <p:clrMapOvr>
    <a:masterClrMapping/>
  </p:clrMapOvr>
  <mc:AlternateContent xmlns:mc="http://schemas.openxmlformats.org/markup-compatibility/2006" xmlns:p14="http://schemas.microsoft.com/office/powerpoint/2010/main">
    <mc:Choice Requires="p14">
      <p:transition spd="slow" p14:dur="2000" advTm="16356"/>
    </mc:Choice>
    <mc:Fallback xmlns="">
      <p:transition spd="slow" advTm="1635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1274" y="612475"/>
            <a:ext cx="8226725" cy="5520906"/>
          </a:xfrm>
        </p:spPr>
        <p:txBody>
          <a:bodyPr>
            <a:normAutofit/>
          </a:bodyPr>
          <a:lstStyle/>
          <a:p>
            <a:r>
              <a:rPr lang="en-US" sz="4800" b="1" dirty="0" smtClean="0"/>
              <a:t>Get</a:t>
            </a:r>
            <a:r>
              <a:rPr lang="en-US" sz="4800" b="1" dirty="0" smtClean="0"/>
              <a:t> </a:t>
            </a:r>
            <a:r>
              <a:rPr lang="en-US" sz="4800" b="1" dirty="0" smtClean="0"/>
              <a:t>in Touch…</a:t>
            </a:r>
            <a:r>
              <a:rPr lang="en-US" sz="4800" dirty="0" smtClean="0"/>
              <a:t/>
            </a:r>
            <a:br>
              <a:rPr lang="en-US" sz="4800" dirty="0" smtClean="0"/>
            </a:br>
            <a:r>
              <a:rPr lang="en-US" sz="4800" dirty="0"/>
              <a:t/>
            </a:r>
            <a:br>
              <a:rPr lang="en-US" sz="4800" dirty="0"/>
            </a:br>
            <a:r>
              <a:rPr lang="en-US" sz="4800" dirty="0" smtClean="0"/>
              <a:t>Grace Crawford</a:t>
            </a:r>
            <a:br>
              <a:rPr lang="en-US" sz="4800" dirty="0" smtClean="0"/>
            </a:br>
            <a:r>
              <a:rPr lang="en-US" sz="4800" dirty="0" smtClean="0"/>
              <a:t>Funding &amp; Strategic Development Officer</a:t>
            </a:r>
            <a:br>
              <a:rPr lang="en-US" sz="4800" dirty="0" smtClean="0"/>
            </a:br>
            <a:r>
              <a:rPr lang="en-US" sz="4800" dirty="0" smtClean="0"/>
              <a:t/>
            </a:r>
            <a:br>
              <a:rPr lang="en-US" sz="4800" dirty="0" smtClean="0"/>
            </a:br>
            <a:r>
              <a:rPr lang="en-US" sz="4800" dirty="0"/>
              <a:t> </a:t>
            </a:r>
            <a:r>
              <a:rPr lang="en-US" sz="4800" dirty="0" smtClean="0"/>
              <a:t>07462 855431</a:t>
            </a:r>
            <a:br>
              <a:rPr lang="en-US" sz="4800" dirty="0" smtClean="0"/>
            </a:br>
            <a:r>
              <a:rPr lang="en-US" sz="4800" dirty="0" smtClean="0"/>
              <a:t>grace@utass.org</a:t>
            </a:r>
            <a:endParaRPr lang="en-GB"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14" y="2103560"/>
            <a:ext cx="1892750" cy="1823468"/>
          </a:xfrm>
          <a:prstGeom prst="rect">
            <a:avLst/>
          </a:prstGeom>
        </p:spPr>
      </p:pic>
      <p:sp>
        <p:nvSpPr>
          <p:cNvPr id="5" name="TextBox 4"/>
          <p:cNvSpPr txBox="1"/>
          <p:nvPr/>
        </p:nvSpPr>
        <p:spPr>
          <a:xfrm>
            <a:off x="132271" y="163903"/>
            <a:ext cx="11921706" cy="6659592"/>
          </a:xfrm>
          <a:prstGeom prst="rect">
            <a:avLst/>
          </a:prstGeom>
          <a:noFill/>
          <a:ln w="57150">
            <a:solidFill>
              <a:schemeClr val="accent4">
                <a:lumMod val="60000"/>
                <a:lumOff val="40000"/>
              </a:schemeClr>
            </a:solidFill>
          </a:ln>
        </p:spPr>
        <p:txBody>
          <a:bodyPr wrap="square" rtlCol="0">
            <a:spAutoFit/>
          </a:bodyPr>
          <a:lstStyle/>
          <a:p>
            <a:endParaRPr lang="en-GB" dirty="0"/>
          </a:p>
        </p:txBody>
      </p:sp>
    </p:spTree>
    <p:extLst>
      <p:ext uri="{BB962C8B-B14F-4D97-AF65-F5344CB8AC3E}">
        <p14:creationId xmlns:p14="http://schemas.microsoft.com/office/powerpoint/2010/main" val="4007927913"/>
      </p:ext>
    </p:extLst>
  </p:cSld>
  <p:clrMapOvr>
    <a:masterClrMapping/>
  </p:clrMapOvr>
  <mc:AlternateContent xmlns:mc="http://schemas.openxmlformats.org/markup-compatibility/2006" xmlns:p14="http://schemas.microsoft.com/office/powerpoint/2010/main">
    <mc:Choice Requires="p14">
      <p:transition spd="slow" p14:dur="2000" advTm="10802"/>
    </mc:Choice>
    <mc:Fallback xmlns="">
      <p:transition spd="slow" advTm="10802"/>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368C223D63294D85E94D111E75F237" ma:contentTypeVersion="12" ma:contentTypeDescription="Create a new document." ma:contentTypeScope="" ma:versionID="f183ff66a93dbb67177f7fffa02f68cc">
  <xsd:schema xmlns:xsd="http://www.w3.org/2001/XMLSchema" xmlns:xs="http://www.w3.org/2001/XMLSchema" xmlns:p="http://schemas.microsoft.com/office/2006/metadata/properties" xmlns:ns2="0ef1973f-503c-4062-ac0c-62120c1ee25e" xmlns:ns3="05f70e6e-8345-47de-a367-e7fd52be6dfc" targetNamespace="http://schemas.microsoft.com/office/2006/metadata/properties" ma:root="true" ma:fieldsID="d9c7a593ee0fe4843d02b48c0dd82902" ns2:_="" ns3:_="">
    <xsd:import namespace="0ef1973f-503c-4062-ac0c-62120c1ee25e"/>
    <xsd:import namespace="05f70e6e-8345-47de-a367-e7fd52be6d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1973f-503c-4062-ac0c-62120c1ee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f70e6e-8345-47de-a367-e7fd52be6d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486E92-A513-4D0E-A7ED-B1C4F39E4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f1973f-503c-4062-ac0c-62120c1ee25e"/>
    <ds:schemaRef ds:uri="05f70e6e-8345-47de-a367-e7fd52be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150300-B911-401D-9C52-DAC1CB1D2449}">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05f70e6e-8345-47de-a367-e7fd52be6dfc"/>
    <ds:schemaRef ds:uri="0ef1973f-503c-4062-ac0c-62120c1ee25e"/>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34B12777-6B17-4422-879B-7DCACE89EB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1962</TotalTime>
  <Words>963</Words>
  <Application>Microsoft Office PowerPoint</Application>
  <PresentationFormat>Widescreen</PresentationFormat>
  <Paragraphs>52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Tales from the Dales  6th September 2022  Grace Crawford Funding &amp; Strategic Development Officer, UTASS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in Touch…  Grace Crawford Funding &amp; Strategic Development Officer   07462 855431 grace@utass.org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UTASS  2nd February 2021</dc:title>
  <dc:creator>Microsoft account</dc:creator>
  <cp:lastModifiedBy>Microsoft account</cp:lastModifiedBy>
  <cp:revision>55</cp:revision>
  <cp:lastPrinted>2021-12-09T12:51:52Z</cp:lastPrinted>
  <dcterms:created xsi:type="dcterms:W3CDTF">2021-02-01T15:45:18Z</dcterms:created>
  <dcterms:modified xsi:type="dcterms:W3CDTF">2022-09-05T14:13:50Z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0x010100E3368C223D63294D85E94D111E75F237</vt:lpwstr>
  </property>
</Properties>
</file>