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94" r:id="rId8"/>
    <p:sldId id="259" r:id="rId9"/>
    <p:sldId id="295" r:id="rId10"/>
    <p:sldId id="278" r:id="rId11"/>
    <p:sldId id="296" r:id="rId12"/>
    <p:sldId id="293" r:id="rId13"/>
    <p:sldId id="282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67AAF-874F-9948-88BB-ADE984A0A36B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4D5F7-A7E7-CB41-84F2-46C7541BB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1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4D5F7-A7E7-CB41-84F2-46C7541BB7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03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4D5F7-A7E7-CB41-84F2-46C7541BB7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4D5F7-A7E7-CB41-84F2-46C7541BB7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40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4D5F7-A7E7-CB41-84F2-46C7541BB7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70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4D5F7-A7E7-CB41-84F2-46C7541BB7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09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4D5F7-A7E7-CB41-84F2-46C7541BB7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52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4D5F7-A7E7-CB41-84F2-46C7541BB7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40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4D5F7-A7E7-CB41-84F2-46C7541BB7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8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4D5F7-A7E7-CB41-84F2-46C7541BB7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68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4D5F7-A7E7-CB41-84F2-46C7541BB7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1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DD2E-2CC7-034B-8CDD-152B8CA32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8C102-69C7-3D48-92D3-58635E50E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B77C2-2807-4A42-8187-DF51C0971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AD3B-7A4B-2C49-BC22-42B8DE7559A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E7DA5-873A-7F4F-9B7E-2D45CA1E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1FECB-61FC-354F-B6AB-91B4C5CF9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C7F2-A819-E941-97FA-C39CC2FD509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06E4B7F-6222-408A-B7A3-733BD15F43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8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E0DFD30-B7DE-4CBB-A5A4-52B276063F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" y="-1"/>
            <a:ext cx="12176760" cy="6851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85F1E-7505-D540-9802-9D943846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6ACAD-FC2E-0944-A216-AD46AF92E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8793B-8592-FC44-95C7-BB5A58E79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AD3B-7A4B-2C49-BC22-42B8DE7559A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48AE9-B1FA-C041-849D-15EC978DB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67DD8-FEB9-944F-AB46-DEAD16182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C7F2-A819-E941-97FA-C39CC2FD5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6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2923F49-5F82-416B-9831-4B87A07570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" y="-1"/>
            <a:ext cx="12176760" cy="6851457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CCAC7D-1977-0D45-87D6-689D7A7137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16349F-75DF-7240-9AEB-271770F2F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1C9D2-9013-8846-9C1C-48ED71DE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AD3B-7A4B-2C49-BC22-42B8DE7559A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15C9F0-51B5-2741-8F8F-7995001F7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EF69C-CEE0-424B-BD19-71A3F9C28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C7F2-A819-E941-97FA-C39CC2FD5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5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25984E9-72E9-4991-8C68-D8518DC8D4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" y="-13064"/>
            <a:ext cx="12176760" cy="6851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CAB498-D88F-1C44-82E9-BAFC7E371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3B22E-38A8-764A-A91D-68F0DEC61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FA1E7-4218-4C44-8423-EF98F0ADA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AD3B-7A4B-2C49-BC22-42B8DE7559A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B3564-E004-6A44-ACBC-A0DA10FB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1B88-5D90-154A-AFAA-F42FFF768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C7F2-A819-E941-97FA-C39CC2FD5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9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BBF565F-8F1A-459F-91C1-9ECD8CEE7C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" y="-1"/>
            <a:ext cx="12176760" cy="6851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4492B3-4ED9-0B4E-807E-396568A83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B54CD-2558-4043-9A14-9122BB753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A0647-22B0-3845-8146-5F54EF113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AD3B-7A4B-2C49-BC22-42B8DE7559A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36339-9118-694D-BEEF-58636D240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C8EA0-F8E8-B544-9C6D-A5F3999F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C7F2-A819-E941-97FA-C39CC2FD5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6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610DAEB-1653-49CD-8975-14CC7E80D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" y="-1"/>
            <a:ext cx="12176760" cy="6851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E5803E-D07E-8041-A080-38F1A64AE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20D09-AAAF-AF4D-A371-B99230F66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5734A-A761-1D4A-954E-634F9220F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156EAE-1447-6644-8447-5A0948ADF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AD3B-7A4B-2C49-BC22-42B8DE7559A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F1ED8-65E9-1741-A91A-D88ECD51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7865A-5886-B843-AFC6-F603A26F8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C7F2-A819-E941-97FA-C39CC2FD5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9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A318624-3FC9-4293-8978-1332070965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" y="-1"/>
            <a:ext cx="12176760" cy="6851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6B41AC-09FB-D647-9C56-4AED78BA5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F1D35-900F-EA4F-B54E-9DA487177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A7A3CD-511B-F642-BB46-C7319E109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8976AA-A730-0E4C-B8D7-573920E301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71FFA2-5603-654F-BBC6-B51DBE718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998561-62C4-364B-A67D-9BCC1A422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AD3B-7A4B-2C49-BC22-42B8DE7559A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897F86-29D2-BC4B-862A-375C4FC2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8A549D-6E16-1E44-9208-32D9A21FC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C7F2-A819-E941-97FA-C39CC2FD5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9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AECFDBD-56AF-4647-A3E8-DEA2CFD982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" y="-1"/>
            <a:ext cx="12176760" cy="6851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A1A355-8188-B74C-8A39-47DFC530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59FA43-68FB-9742-8B6A-0338F7C9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AD3B-7A4B-2C49-BC22-42B8DE7559A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E21A7-53E0-6847-A97D-FA6EDE559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0B911-3FEC-5546-8612-E11A6FA1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C7F2-A819-E941-97FA-C39CC2FD5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5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20E6D08-0C9E-4A63-8EE3-B6372DA23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" y="-1"/>
            <a:ext cx="12176760" cy="685145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A1E735-5140-0A46-9DBF-FE3BFE78C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AD3B-7A4B-2C49-BC22-42B8DE7559A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F183B-426C-5046-A7BC-1988099E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393CD-5AD6-B44B-BE49-EE3910B83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C7F2-A819-E941-97FA-C39CC2FD5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2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3CD96D3-E1D5-4BB2-86E6-23F061BD7D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" y="-1"/>
            <a:ext cx="12176760" cy="6851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8B0566-48C4-914B-A9C2-0E19C5671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5549A-6074-B242-88A8-50ED97A94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357133-57DA-124A-895D-414370879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AFD33-2957-464C-A074-4E705D36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AD3B-7A4B-2C49-BC22-42B8DE7559A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40C41-8340-9747-898B-4391A636D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A6A11-2782-5640-B9E6-8EB951B1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C7F2-A819-E941-97FA-C39CC2FD5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1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5AFA04B-68AA-418F-9DB4-45C4F6C5D8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" y="-1"/>
            <a:ext cx="12176760" cy="6851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E9220F-05E4-AC4F-B796-37AAF338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7DE5FF-0A33-6748-82C4-0AC7863157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69222-0EFB-7343-9CD5-089C62AEE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36A88-3D7E-704A-BC1C-B6622F56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EAD3B-7A4B-2C49-BC22-42B8DE7559A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61CC4-A8F9-DC4D-95B3-55043EC65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B35E2-45D0-8B48-8B73-BDA3691E9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C7F2-A819-E941-97FA-C39CC2FD5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0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FE5ADD-9715-D242-BFF8-8CAEB40B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928FD-CADB-0A4F-BC52-F625863A5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EBDED-4A77-8A4E-A907-08A404A98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EAD3B-7A4B-2C49-BC22-42B8DE7559AA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86D28-21D8-1845-8CEE-6504B79D7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42100-A9D5-0749-B7E9-38E7782CE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C7F2-A819-E941-97FA-C39CC2FD5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8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cracy.durham.gov.uk/documents/s153929/Cabinet%206%20April%202022%20-%20Poverty%20Strategy%20and%20Action%20Plan%20Review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mailto:povertyaction@durham.gov.uk" TargetMode="External"/><Relationship Id="rId4" Type="http://schemas.openxmlformats.org/officeDocument/2006/relationships/hyperlink" Target="https://online1.snapsurveys.com/Povert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C399A-91EF-0044-9B4E-99FAFE9AB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Poverty Action Strategy and Action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DEF3C-6740-F749-8D03-ACAC109C57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Consultation</a:t>
            </a:r>
          </a:p>
          <a:p>
            <a:r>
              <a:rPr lang="en-US">
                <a:solidFill>
                  <a:schemeClr val="bg1"/>
                </a:solidFill>
              </a:rPr>
              <a:t>June 2022</a:t>
            </a:r>
          </a:p>
          <a:p>
            <a:r>
              <a:rPr lang="en-US" dirty="0">
                <a:solidFill>
                  <a:schemeClr val="bg1"/>
                </a:solidFill>
              </a:rPr>
              <a:t>Mary Readman, Head of Transactional and Customer Services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4664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FB75-645E-7243-A8F8-691E638A7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600" y="365125"/>
            <a:ext cx="7823200" cy="1325563"/>
          </a:xfrm>
        </p:spPr>
        <p:txBody>
          <a:bodyPr/>
          <a:lstStyle/>
          <a:p>
            <a:pPr algn="r"/>
            <a:r>
              <a:rPr lang="en-US" b="1"/>
              <a:t>Group discussion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D2CAD-D5D9-6942-ACE4-0268649B21D6}"/>
              </a:ext>
            </a:extLst>
          </p:cNvPr>
          <p:cNvSpPr txBox="1"/>
          <p:nvPr/>
        </p:nvSpPr>
        <p:spPr>
          <a:xfrm>
            <a:off x="838201" y="2282087"/>
            <a:ext cx="10639403" cy="59093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>
                <a:cs typeface="Calibri" panose="020F0502020204030204"/>
              </a:rPr>
              <a:t>Are these the right objectives?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>
                <a:cs typeface="Calibri" panose="020F0502020204030204"/>
              </a:rPr>
              <a:t>Where are the gaps/what more do we need to do?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>
                <a:cs typeface="Calibri" panose="020F0502020204030204"/>
              </a:rPr>
              <a:t>Are there any groups of people missing?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>
              <a:cs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>
                <a:cs typeface="Calibri" panose="020F0502020204030204"/>
                <a:hlinkClick r:id="rId3"/>
              </a:rPr>
              <a:t>Strategy and action plan available online</a:t>
            </a:r>
            <a:endParaRPr lang="en-US" sz="2800">
              <a:cs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>
              <a:cs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>
                <a:cs typeface="Calibri" panose="020F0502020204030204"/>
              </a:rPr>
              <a:t>Feedback and comments before</a:t>
            </a:r>
            <a:r>
              <a:rPr lang="en-US" sz="2800">
                <a:solidFill>
                  <a:srgbClr val="FF0000"/>
                </a:solidFill>
                <a:cs typeface="Calibri" panose="020F0502020204030204"/>
              </a:rPr>
              <a:t> 26 August 2022 </a:t>
            </a:r>
            <a:r>
              <a:rPr lang="en-US" sz="2800">
                <a:cs typeface="Calibri" panose="020F0502020204030204"/>
              </a:rPr>
              <a:t>via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>
                <a:ea typeface="+mn-lt"/>
                <a:cs typeface="+mn-lt"/>
                <a:hlinkClick r:id="rId4"/>
              </a:rPr>
              <a:t>https://online1.snapsurveys.com/Poverty</a:t>
            </a:r>
            <a:r>
              <a:rPr lang="en-US" sz="2800">
                <a:solidFill>
                  <a:srgbClr val="FF0000"/>
                </a:solidFill>
                <a:ea typeface="+mn-lt"/>
                <a:cs typeface="+mn-lt"/>
              </a:rPr>
              <a:t>  </a:t>
            </a:r>
            <a:r>
              <a:rPr lang="en-US" sz="2800">
                <a:ea typeface="+mn-lt"/>
                <a:cs typeface="+mn-lt"/>
              </a:rPr>
              <a:t>or </a:t>
            </a:r>
            <a:endParaRPr lang="en-US" sz="2800">
              <a:cs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>
                <a:cs typeface="Calibri" panose="020F0502020204030204"/>
              </a:rPr>
              <a:t>Email:</a:t>
            </a:r>
            <a:r>
              <a:rPr lang="en-US" sz="2800">
                <a:solidFill>
                  <a:srgbClr val="FF0000"/>
                </a:solidFill>
                <a:cs typeface="Calibri" panose="020F0502020204030204"/>
              </a:rPr>
              <a:t> </a:t>
            </a:r>
            <a:r>
              <a:rPr lang="en-US" sz="2800">
                <a:solidFill>
                  <a:srgbClr val="FF0000"/>
                </a:solidFill>
                <a:cs typeface="Calibri" panose="020F0502020204030204"/>
                <a:hlinkClick r:id="rId5"/>
              </a:rPr>
              <a:t>povertyaction@durham.gov.uk</a:t>
            </a:r>
            <a:endParaRPr lang="en-US" sz="2800">
              <a:solidFill>
                <a:srgbClr val="FF0000"/>
              </a:solidFill>
              <a:cs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>
              <a:solidFill>
                <a:srgbClr val="FF0000"/>
              </a:solidFill>
              <a:cs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>
              <a:cs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cs typeface="Calibri" panose="020F0502020204030204"/>
            </a:endParaRPr>
          </a:p>
        </p:txBody>
      </p:sp>
      <p:pic>
        <p:nvPicPr>
          <p:cNvPr id="4" name="Picture 2" descr="Free Group Discussion Cliparts, Download Free Group Discussion Cliparts png  images, Free ClipArts on Clipart Library">
            <a:extLst>
              <a:ext uri="{FF2B5EF4-FFF2-40B4-BE49-F238E27FC236}">
                <a16:creationId xmlns:a16="http://schemas.microsoft.com/office/drawing/2014/main" id="{395EAA43-D6A1-490B-BDCA-FEE001136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2888"/>
            <a:ext cx="2603499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317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FB75-645E-7243-A8F8-691E638A7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D2CAD-D5D9-6942-ACE4-0268649B21D6}"/>
              </a:ext>
            </a:extLst>
          </p:cNvPr>
          <p:cNvSpPr txBox="1"/>
          <p:nvPr/>
        </p:nvSpPr>
        <p:spPr>
          <a:xfrm>
            <a:off x="838200" y="2027404"/>
            <a:ext cx="10515600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May-August 2022 – consultation with key partners and stakeholders</a:t>
            </a:r>
          </a:p>
          <a:p>
            <a:endParaRPr lang="en-GB" sz="24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September 2022 – strategy and action plan finalised</a:t>
            </a:r>
          </a:p>
          <a:p>
            <a:endParaRPr lang="en-GB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November 2022 – Cabinet approval</a:t>
            </a:r>
          </a:p>
          <a:p>
            <a:endParaRPr lang="en-GB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November 2022 &gt; - 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6AC7F39-70A5-4CD6-9003-FCB83D1DB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522" y="70078"/>
            <a:ext cx="477493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59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FB75-645E-7243-A8F8-691E638A7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D2CAD-D5D9-6942-ACE4-0268649B21D6}"/>
              </a:ext>
            </a:extLst>
          </p:cNvPr>
          <p:cNvSpPr txBox="1"/>
          <p:nvPr/>
        </p:nvSpPr>
        <p:spPr>
          <a:xfrm>
            <a:off x="3501551" y="1453149"/>
            <a:ext cx="8140322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Poverty Action strategy and plan for County Durham since 2014 and reviewed regularly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2020 review broadened the scope to include the immediate impacts of the COVID-19 pandemic and deliver targeted interventions with the aim:</a:t>
            </a:r>
          </a:p>
          <a:p>
            <a:pPr lvl="2"/>
            <a:endParaRPr lang="en-GB" sz="2000" i="1"/>
          </a:p>
          <a:p>
            <a:pPr lvl="2"/>
            <a:r>
              <a:rPr lang="en-GB" sz="2000" i="1"/>
              <a:t>“to improve the standard of living and daily lives of those residents in County Durham who are currently experiencing immediate financial hardship due to the COVID-19 pandemic and associated economic shocks; and to help alleviate long term issues that can lead households on low incomes to experience financial pressures and poverty”</a:t>
            </a:r>
          </a:p>
          <a:p>
            <a:pPr lvl="2"/>
            <a:endParaRPr lang="en-US" sz="2000" i="1"/>
          </a:p>
          <a:p>
            <a:pPr lvl="1"/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cs typeface="Calibri" panose="020F0502020204030204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85045D-42B3-4F5F-BA38-EF9929499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5247" y="2443942"/>
            <a:ext cx="3868582" cy="250402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10800000" lon="102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63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FB75-645E-7243-A8F8-691E638A7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702" y="352492"/>
            <a:ext cx="9747246" cy="1325563"/>
          </a:xfrm>
        </p:spPr>
        <p:txBody>
          <a:bodyPr/>
          <a:lstStyle/>
          <a:p>
            <a:r>
              <a:rPr lang="en-US"/>
              <a:t>Partnership working has been key....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D2CAD-D5D9-6942-ACE4-0268649B21D6}"/>
              </a:ext>
            </a:extLst>
          </p:cNvPr>
          <p:cNvSpPr txBox="1"/>
          <p:nvPr/>
        </p:nvSpPr>
        <p:spPr>
          <a:xfrm>
            <a:off x="1028701" y="1466828"/>
            <a:ext cx="10656480" cy="50629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/>
              <a:t>Advice in County Durham Partnership - referral portal, partnership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/>
              <a:t>Social landlords - DHPs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/>
              <a:t>Private landlords – ‘stop before you serve’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/>
              <a:t>Schools – food vouchers for FSM eligible children, poverty proofing the school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/>
              <a:t>Partners working with families and children – Covid Winter Grant/Local Covid Support/Household Support Fund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/>
              <a:t>Holiday Activities with food programme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/>
              <a:t>Partners identifying vulnerable households and administering support – food/fuel</a:t>
            </a:r>
            <a:endParaRPr lang="en-US" sz="19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/>
              <a:t>GPs – Warm Homes referrals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/>
              <a:t>Health Visitors – Healthy Start voucher take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/>
              <a:t>Foodbanks – grant funding, DCC staff volunteers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/>
              <a:t>The Bread and Butter Thing – grant 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/>
              <a:t>Community Groups and AAPs – holiday activities with food </a:t>
            </a:r>
            <a:r>
              <a:rPr lang="en-US" sz="1900" err="1"/>
              <a:t>programme</a:t>
            </a:r>
            <a:r>
              <a:rPr lang="en-US" sz="1900"/>
              <a:t> and bespoke community initiatives/projects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/>
              <a:t>Credit Union – promoting safe credit and a savings 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/>
              <a:t>…. AND MANY MORE!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/>
          </a:p>
        </p:txBody>
      </p:sp>
      <p:pic>
        <p:nvPicPr>
          <p:cNvPr id="5" name="Picture 2" descr="EYFS Partnership Working">
            <a:extLst>
              <a:ext uri="{FF2B5EF4-FFF2-40B4-BE49-F238E27FC236}">
                <a16:creationId xmlns:a16="http://schemas.microsoft.com/office/drawing/2014/main" id="{926AF5E2-35FA-4663-8117-BE98DA158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884" y="227148"/>
            <a:ext cx="2515296" cy="157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507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FB75-645E-7243-A8F8-691E638A7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Emerging issues…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D2CAD-D5D9-6942-ACE4-0268649B21D6}"/>
              </a:ext>
            </a:extLst>
          </p:cNvPr>
          <p:cNvSpPr txBox="1"/>
          <p:nvPr/>
        </p:nvSpPr>
        <p:spPr>
          <a:xfrm>
            <a:off x="964276" y="1453149"/>
            <a:ext cx="10677597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cs typeface="Calibri" panose="020F0502020204030204"/>
              </a:rPr>
              <a:t>‘Cost of living crisis’: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/>
              <a:t>Wages forecasted to fall in real terms (after inflation) this year and next</a:t>
            </a:r>
            <a:endParaRPr lang="en-US">
              <a:cs typeface="Calibri" panose="020F050202020403020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cs typeface="Calibri" panose="020F0502020204030204"/>
              </a:rPr>
              <a:t>National Insurance increase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cs typeface="Calibri" panose="020F0502020204030204"/>
              </a:rPr>
              <a:t>Highest recorded levels of inflation since 1992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cs typeface="Calibri" panose="020F0502020204030204"/>
              </a:rPr>
              <a:t>Food prices rising at quickest rate in a decade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cs typeface="Calibri" panose="020F0502020204030204"/>
              </a:rPr>
              <a:t>Increase in household energy costs as a result of increased wholesale prices and an increase in the domestic energy price cap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cs typeface="Calibri" panose="020F0502020204030204"/>
              </a:rPr>
              <a:t>Increased fuel costs for drivers and increased public transport costs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>
                <a:cs typeface="Calibri" panose="020F0502020204030204"/>
              </a:rPr>
              <a:t>Increases in the costs of consumer goods such as white goods and furniture due to supply chain bottlenecks and rising inflation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>
              <a:cs typeface="Calibri" panose="020F0502020204030204"/>
            </a:endParaRPr>
          </a:p>
          <a:p>
            <a:pPr lvl="1" algn="ctr"/>
            <a:r>
              <a:rPr lang="en-US" b="1">
                <a:solidFill>
                  <a:srgbClr val="FF0000"/>
                </a:solidFill>
                <a:cs typeface="Calibri" panose="020F0502020204030204"/>
              </a:rPr>
              <a:t>Equals =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Increased demand for financial support from the council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Increased demand for support from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New cohorts of residents requesting support for the first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cs typeface="Calibri" panose="020F0502020204030204"/>
            </a:endParaRPr>
          </a:p>
        </p:txBody>
      </p:sp>
      <p:pic>
        <p:nvPicPr>
          <p:cNvPr id="1026" name="Picture 2" descr="alarm clock">
            <a:extLst>
              <a:ext uri="{FF2B5EF4-FFF2-40B4-BE49-F238E27FC236}">
                <a16:creationId xmlns:a16="http://schemas.microsoft.com/office/drawing/2014/main" id="{B58777A0-5255-4FBD-BE79-0461D0B0F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990" y="329002"/>
            <a:ext cx="3022960" cy="208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30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FB75-645E-7243-A8F8-691E638A7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…. challenges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D2CAD-D5D9-6942-ACE4-0268649B21D6}"/>
              </a:ext>
            </a:extLst>
          </p:cNvPr>
          <p:cNvSpPr txBox="1"/>
          <p:nvPr/>
        </p:nvSpPr>
        <p:spPr>
          <a:xfrm>
            <a:off x="838201" y="1630005"/>
            <a:ext cx="7896223" cy="51706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ea typeface="+mn-lt"/>
                <a:cs typeface="+mn-lt"/>
              </a:rPr>
              <a:t>Increase in levels of poverty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ea typeface="+mn-lt"/>
                <a:cs typeface="+mn-lt"/>
              </a:rPr>
              <a:t>Changing access to services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ea typeface="+mn-lt"/>
                <a:cs typeface="+mn-lt"/>
              </a:rPr>
              <a:t>Impact on volunteering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ea typeface="+mn-lt"/>
                <a:cs typeface="+mn-lt"/>
              </a:rPr>
              <a:t>Increased complexity of need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ea typeface="+mn-lt"/>
                <a:cs typeface="+mn-lt"/>
              </a:rPr>
              <a:t>Comms: Need for good, easily accessible information on provision 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ea typeface="+mn-lt"/>
                <a:cs typeface="+mn-lt"/>
              </a:rPr>
              <a:t>Focus on areas we need to improve (customer journey)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ea typeface="+mn-lt"/>
                <a:cs typeface="+mn-lt"/>
              </a:rPr>
              <a:t>Improving data sharing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ea typeface="+mn-lt"/>
                <a:cs typeface="+mn-lt"/>
              </a:rPr>
              <a:t>Building on what's in place....innovating through collaboration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err="1">
                <a:ea typeface="+mn-lt"/>
                <a:cs typeface="+mn-lt"/>
              </a:rPr>
              <a:t>Organisations</a:t>
            </a:r>
            <a:r>
              <a:rPr lang="en-US" sz="2200">
                <a:ea typeface="+mn-lt"/>
                <a:cs typeface="+mn-lt"/>
              </a:rPr>
              <a:t> returning pre-COVID service levels at different 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>
                <a:ea typeface="+mn-lt"/>
                <a:cs typeface="+mn-lt"/>
              </a:rPr>
              <a:t>Yet unknown post-COVID issues/’cost of living crisis’ impacts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>
              <a:cs typeface="Calibri"/>
            </a:endParaRPr>
          </a:p>
        </p:txBody>
      </p:sp>
      <p:pic>
        <p:nvPicPr>
          <p:cNvPr id="6" name="Picture 2" descr="Marcus Rashford Is Trying to End U.K. Child Food Poverty | Time">
            <a:extLst>
              <a:ext uri="{FF2B5EF4-FFF2-40B4-BE49-F238E27FC236}">
                <a16:creationId xmlns:a16="http://schemas.microsoft.com/office/drawing/2014/main" id="{7A68D4F0-F66D-43D9-834D-0CBFF61CF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767" y="21814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overty rate among working households in UK is highest ever | Poverty | The  Guardian">
            <a:extLst>
              <a:ext uri="{FF2B5EF4-FFF2-40B4-BE49-F238E27FC236}">
                <a16:creationId xmlns:a16="http://schemas.microsoft.com/office/drawing/2014/main" id="{C43450F0-13A8-49F0-8487-671782319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7" r="11809" b="1"/>
          <a:stretch/>
        </p:blipFill>
        <p:spPr bwMode="auto">
          <a:xfrm>
            <a:off x="9065766" y="2139019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as prices: Regulator warns of 30% increase - BBC News">
            <a:extLst>
              <a:ext uri="{FF2B5EF4-FFF2-40B4-BE49-F238E27FC236}">
                <a16:creationId xmlns:a16="http://schemas.microsoft.com/office/drawing/2014/main" id="{20E640B2-D9A5-447A-B01D-7989FC7CA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767" y="405989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0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FB75-645E-7243-A8F8-691E638A7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we are now…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D2CAD-D5D9-6942-ACE4-0268649B21D6}"/>
              </a:ext>
            </a:extLst>
          </p:cNvPr>
          <p:cNvSpPr txBox="1"/>
          <p:nvPr/>
        </p:nvSpPr>
        <p:spPr>
          <a:xfrm>
            <a:off x="4056611" y="1453149"/>
            <a:ext cx="758526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68D4DA-F677-4210-9EA3-29165591E370}"/>
              </a:ext>
            </a:extLst>
          </p:cNvPr>
          <p:cNvSpPr txBox="1"/>
          <p:nvPr/>
        </p:nvSpPr>
        <p:spPr>
          <a:xfrm>
            <a:off x="4056610" y="1453148"/>
            <a:ext cx="746670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Current review identifies opportunities for additional preventative work to prevent households getting into financial difficulties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/>
              <a:t>Builds on where we’ve been and where we want to get 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Embraced new ways of working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Rapid responses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Collaboration between services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Good information about our communities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Sense of public confidence in what we were delivering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Voluntary sector partnerships delivered in the main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/>
              <a:t>Community spirit came to the forefront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3074" name="Picture 2" descr="Sevenoaks Plumbers - Sevenoaks Boiler Company – Emergency Plumber service">
            <a:extLst>
              <a:ext uri="{FF2B5EF4-FFF2-40B4-BE49-F238E27FC236}">
                <a16:creationId xmlns:a16="http://schemas.microsoft.com/office/drawing/2014/main" id="{3D990F47-0687-4AAF-8768-A06CA4158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45" y="1690688"/>
            <a:ext cx="2834121" cy="37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45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0F03-2014-4295-92F2-07B00CBF8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2" y="144788"/>
            <a:ext cx="6692165" cy="1353104"/>
          </a:xfrm>
        </p:spPr>
        <p:txBody>
          <a:bodyPr/>
          <a:lstStyle/>
          <a:p>
            <a:r>
              <a:rPr lang="en-GB">
                <a:cs typeface="Calibri Light"/>
              </a:rPr>
              <a:t>Thrive Model</a:t>
            </a:r>
            <a:endParaRPr lang="en-GB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349BDACC-0B28-4778-8E2E-C026DBDA5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8581" y="1180407"/>
            <a:ext cx="7987777" cy="5070763"/>
          </a:xfrm>
        </p:spPr>
      </p:pic>
    </p:spTree>
    <p:extLst>
      <p:ext uri="{BB962C8B-B14F-4D97-AF65-F5344CB8AC3E}">
        <p14:creationId xmlns:p14="http://schemas.microsoft.com/office/powerpoint/2010/main" val="74588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FB75-645E-7243-A8F8-691E638A7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Inclusive economic strategy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D2CAD-D5D9-6942-ACE4-0268649B21D6}"/>
              </a:ext>
            </a:extLst>
          </p:cNvPr>
          <p:cNvSpPr txBox="1"/>
          <p:nvPr/>
        </p:nvSpPr>
        <p:spPr>
          <a:xfrm>
            <a:off x="4056611" y="1453149"/>
            <a:ext cx="758526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68D4DA-F677-4210-9EA3-29165591E370}"/>
              </a:ext>
            </a:extLst>
          </p:cNvPr>
          <p:cNvSpPr txBox="1"/>
          <p:nvPr/>
        </p:nvSpPr>
        <p:spPr>
          <a:xfrm>
            <a:off x="1007718" y="1718125"/>
            <a:ext cx="10346082" cy="48320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Communities and businesses asked to play a crucial role in developing an inclusive and pioneering economic strategy through “Our Big Econ-versation”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strategy developed which aims to:</a:t>
            </a:r>
            <a:endParaRPr lang="en-US" sz="28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build on our strengths</a:t>
            </a:r>
            <a:endParaRPr lang="en-US" sz="28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ensure people and places are at the heart of all future plans</a:t>
            </a:r>
            <a:endParaRPr lang="en-US" sz="2800" dirty="0">
              <a:cs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rebuild a powerful economy</a:t>
            </a:r>
            <a:endParaRPr lang="en-US" sz="28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Summer 2022 – consultation on the draft strategy</a:t>
            </a:r>
            <a:endParaRPr lang="en-US" sz="28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Late Autumn 2022 – launch County Durham’s Inclusive Economic Strategy</a:t>
            </a:r>
            <a:endParaRPr lang="en-US" sz="2800" dirty="0">
              <a:cs typeface="Calibri"/>
            </a:endParaRPr>
          </a:p>
          <a:p>
            <a:pPr lvl="1"/>
            <a:endParaRPr lang="en-US" sz="2800" dirty="0"/>
          </a:p>
        </p:txBody>
      </p:sp>
      <p:pic>
        <p:nvPicPr>
          <p:cNvPr id="1026" name="Picture 2" descr="County Durham businesses invited to help shape the county's economic  strategy | The Northern Echo">
            <a:extLst>
              <a:ext uri="{FF2B5EF4-FFF2-40B4-BE49-F238E27FC236}">
                <a16:creationId xmlns:a16="http://schemas.microsoft.com/office/drawing/2014/main" id="{0A2253B2-FFC9-DE65-A04B-251FD7F28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899" y="415686"/>
            <a:ext cx="2552938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13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FB75-645E-7243-A8F8-691E638A7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Revised strategy and action plan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D2CAD-D5D9-6942-ACE4-0268649B21D6}"/>
              </a:ext>
            </a:extLst>
          </p:cNvPr>
          <p:cNvSpPr txBox="1"/>
          <p:nvPr/>
        </p:nvSpPr>
        <p:spPr>
          <a:xfrm>
            <a:off x="4056611" y="1453149"/>
            <a:ext cx="758526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68D4DA-F677-4210-9EA3-29165591E370}"/>
              </a:ext>
            </a:extLst>
          </p:cNvPr>
          <p:cNvSpPr txBox="1"/>
          <p:nvPr/>
        </p:nvSpPr>
        <p:spPr>
          <a:xfrm>
            <a:off x="1007718" y="1621166"/>
            <a:ext cx="75852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/>
              <a:t>Vision: </a:t>
            </a:r>
            <a:r>
              <a:rPr lang="en-GB" sz="2800" b="1" i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work together with communities so fewer people will be affected by poverty and deprivation in the county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8C7CD2-7ED2-43DB-A567-F0E418204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523" y="365125"/>
            <a:ext cx="2663350" cy="255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186643-9F1E-4501-B899-5015C1DD24E8}"/>
              </a:ext>
            </a:extLst>
          </p:cNvPr>
          <p:cNvSpPr txBox="1"/>
          <p:nvPr/>
        </p:nvSpPr>
        <p:spPr>
          <a:xfrm>
            <a:off x="1007718" y="3402577"/>
            <a:ext cx="10634155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dirty="0"/>
              <a:t>Objective 1: </a:t>
            </a:r>
            <a:r>
              <a:rPr lang="en-GB" sz="2400" b="1" dirty="0"/>
              <a:t>Use intelligence and data to target support to low-income households </a:t>
            </a:r>
          </a:p>
          <a:p>
            <a:r>
              <a:rPr lang="en-GB" sz="2400" dirty="0"/>
              <a:t>Objective 2: </a:t>
            </a:r>
            <a:r>
              <a:rPr lang="en-GB" sz="2400" b="1" dirty="0"/>
              <a:t>Reduce the financial pressures on people facing or in poverty </a:t>
            </a:r>
            <a:endParaRPr lang="en-GB" sz="2400" b="1" dirty="0">
              <a:cs typeface="Calibri"/>
            </a:endParaRPr>
          </a:p>
          <a:p>
            <a:r>
              <a:rPr lang="en-GB" sz="2400" dirty="0"/>
              <a:t>Objective 3: </a:t>
            </a:r>
            <a:r>
              <a:rPr lang="en-GB" sz="2400" b="1" dirty="0"/>
              <a:t>Increase individual, household and community resilience to poverty</a:t>
            </a:r>
            <a:endParaRPr lang="en-GB" sz="2400" b="1" dirty="0">
              <a:cs typeface="Calibri"/>
            </a:endParaRPr>
          </a:p>
          <a:p>
            <a:pPr marL="1519238" indent="-1519238"/>
            <a:r>
              <a:rPr lang="en-GB" sz="2400" dirty="0"/>
              <a:t>Objective 4: </a:t>
            </a:r>
            <a:r>
              <a:rPr lang="en-GB" sz="2400" b="1" dirty="0"/>
              <a:t>Reduce barriers to accessing services for those experiencing financial insecurity </a:t>
            </a:r>
            <a:endParaRPr lang="en-GB" sz="2400" b="1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75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129085E373F24E8007C0ADFDF3A01E" ma:contentTypeVersion="7" ma:contentTypeDescription="Create a new document." ma:contentTypeScope="" ma:versionID="a6f5a3fa9b68fceeb0a853424b9b8265">
  <xsd:schema xmlns:xsd="http://www.w3.org/2001/XMLSchema" xmlns:xs="http://www.w3.org/2001/XMLSchema" xmlns:p="http://schemas.microsoft.com/office/2006/metadata/properties" xmlns:ns2="5e0100cd-279a-46de-8f92-e88eba2bfb04" xmlns:ns3="bf2f7fb2-69e4-4666-99fd-f2c638466186" targetNamespace="http://schemas.microsoft.com/office/2006/metadata/properties" ma:root="true" ma:fieldsID="41e077d4ef076df84a3b6f2cffd87583" ns2:_="" ns3:_="">
    <xsd:import namespace="5e0100cd-279a-46de-8f92-e88eba2bfb04"/>
    <xsd:import namespace="bf2f7fb2-69e4-4666-99fd-f2c638466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0100cd-279a-46de-8f92-e88eba2bfb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f7fb2-69e4-4666-99fd-f2c638466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87EC86-B3E6-4F49-B71A-B115FD7086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626A2C-3C7B-4F85-9D59-897DFF7D910F}">
  <ds:schemaRefs>
    <ds:schemaRef ds:uri="5e0100cd-279a-46de-8f92-e88eba2bfb04"/>
    <ds:schemaRef ds:uri="bf2f7fb2-69e4-4666-99fd-f2c638466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93308AC-D221-455F-BC99-83BAF8F8DF98}">
  <ds:schemaRefs>
    <ds:schemaRef ds:uri="bf2f7fb2-69e4-4666-99fd-f2c638466186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dcmitype/"/>
    <ds:schemaRef ds:uri="5e0100cd-279a-46de-8f92-e88eba2bfb0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761</Words>
  <Application>Microsoft Office PowerPoint</Application>
  <PresentationFormat>Widescreen</PresentationFormat>
  <Paragraphs>109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Poverty Action Strategy and Action Plan</vt:lpstr>
      <vt:lpstr>Background</vt:lpstr>
      <vt:lpstr>Partnership working has been key....</vt:lpstr>
      <vt:lpstr>Emerging issues…</vt:lpstr>
      <vt:lpstr>…. challenges</vt:lpstr>
      <vt:lpstr>Where we are now…</vt:lpstr>
      <vt:lpstr>Thrive Model</vt:lpstr>
      <vt:lpstr>Inclusive economic strategy</vt:lpstr>
      <vt:lpstr>Revised strategy and action plan</vt:lpstr>
      <vt:lpstr>Group discussion 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Millington</dc:creator>
  <cp:lastModifiedBy>Emma Gardner</cp:lastModifiedBy>
  <cp:revision>3</cp:revision>
  <dcterms:created xsi:type="dcterms:W3CDTF">2021-05-28T12:51:32Z</dcterms:created>
  <dcterms:modified xsi:type="dcterms:W3CDTF">2022-05-23T09:43:10Z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0x01010015129085E373F24E8007C0ADFDF3A01E</vt:lpwstr>
  </property>
</Properties>
</file>