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616" r:id="rId3"/>
    <p:sldId id="2145707472" r:id="rId4"/>
    <p:sldId id="4615" r:id="rId5"/>
    <p:sldId id="2145707394" r:id="rId6"/>
    <p:sldId id="2145707474" r:id="rId7"/>
    <p:sldId id="4631" r:id="rId8"/>
    <p:sldId id="4633" r:id="rId9"/>
    <p:sldId id="2145706237" r:id="rId10"/>
    <p:sldId id="2145706238" r:id="rId11"/>
    <p:sldId id="261" r:id="rId12"/>
    <p:sldId id="264" r:id="rId13"/>
    <p:sldId id="2145706241" r:id="rId14"/>
    <p:sldId id="276" r:id="rId15"/>
    <p:sldId id="257" r:id="rId16"/>
    <p:sldId id="2145707473" r:id="rId17"/>
    <p:sldId id="2145707476" r:id="rId18"/>
    <p:sldId id="2145707475" r:id="rId19"/>
    <p:sldId id="2145707482" r:id="rId20"/>
    <p:sldId id="2145707477" r:id="rId21"/>
    <p:sldId id="2145707478" r:id="rId22"/>
    <p:sldId id="2145707479" r:id="rId23"/>
    <p:sldId id="2145707480" r:id="rId24"/>
    <p:sldId id="21457074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C95E0-F59F-47F0-A284-5BA63A060FF7}"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D8CE-234B-46BF-91EC-A07A32821AD9}" type="slidenum">
              <a:rPr lang="en-GB" smtClean="0"/>
              <a:t>‹#›</a:t>
            </a:fld>
            <a:endParaRPr lang="en-GB"/>
          </a:p>
        </p:txBody>
      </p:sp>
    </p:spTree>
    <p:extLst>
      <p:ext uri="{BB962C8B-B14F-4D97-AF65-F5344CB8AC3E}">
        <p14:creationId xmlns:p14="http://schemas.microsoft.com/office/powerpoint/2010/main" val="411172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09A28-750E-C345-BF10-0DFC3B1AB2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88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03302E-8EFA-4428-9DB1-145C93D6E443}" type="slidenum">
              <a:rPr lang="en-GB" smtClean="0"/>
              <a:t>7</a:t>
            </a:fld>
            <a:endParaRPr lang="en-GB"/>
          </a:p>
        </p:txBody>
      </p:sp>
    </p:spTree>
    <p:extLst>
      <p:ext uri="{BB962C8B-B14F-4D97-AF65-F5344CB8AC3E}">
        <p14:creationId xmlns:p14="http://schemas.microsoft.com/office/powerpoint/2010/main" val="156875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03302E-8EFA-4428-9DB1-145C93D6E443}" type="slidenum">
              <a:rPr lang="en-GB" smtClean="0"/>
              <a:t>8</a:t>
            </a:fld>
            <a:endParaRPr lang="en-GB"/>
          </a:p>
        </p:txBody>
      </p:sp>
    </p:spTree>
    <p:extLst>
      <p:ext uri="{BB962C8B-B14F-4D97-AF65-F5344CB8AC3E}">
        <p14:creationId xmlns:p14="http://schemas.microsoft.com/office/powerpoint/2010/main" val="100906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5A84-394F-1957-0E3D-73878365F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B4BF68-A9EF-9D87-FB9B-B01330C62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BEAFA9-6E8A-C0A1-80CA-E2EB1DEEE08E}"/>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76055D14-82F4-C13E-913F-0FC735C10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DF8E3C-DB50-4BC2-5177-D7E360B465B3}"/>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392388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DAC0-9ED4-1A1A-E012-BB0F91E08C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081929-D5B2-4B94-AA4B-D8F82B3FD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FA0EB-43C8-5712-D43F-751C005FD720}"/>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84C81041-0C0A-C72E-E29C-75B650F1F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10508-CBDD-109F-2BE0-E796D7A953C2}"/>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365965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F971B4-146E-1211-DDBD-47905ADB54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319215-3494-E383-81A1-3BD31EB84E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A695F-2552-F8F8-57AF-C5D1350E27CF}"/>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A455CB8F-FA98-366B-7D70-26FB30EFD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678F0-898D-50E2-491F-1F96F4048202}"/>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27986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AEB3-EDB1-44BF-B3ED-BAC1643A1B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88769-DD14-81E2-2944-B9FA705AC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89B6CF-AC64-2827-E812-6588099395AF}"/>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65059F34-13D2-47A5-4A5C-BB4E3B306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4FEB6-0657-AE4B-5934-100183185B60}"/>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94375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367B-86DF-DD6E-775F-8FABE5783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F91C13-A49E-C8F1-1845-1F16A3C1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0410DE-1DDB-926D-AD99-39E182328A1F}"/>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1107F855-BB33-84DE-531D-F5F44D51C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60C322-6B9B-205D-DC2E-D3C78BABDB5B}"/>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320731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1F87-F172-79BB-6DBE-71137C6833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97A9D-49C7-94C1-DD1D-F2601AEA8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F08E45-AB64-FBE5-D6C7-CC9B931AB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F5F7E0-F1B7-4689-3B04-1CB37B2536A7}"/>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6" name="Footer Placeholder 5">
            <a:extLst>
              <a:ext uri="{FF2B5EF4-FFF2-40B4-BE49-F238E27FC236}">
                <a16:creationId xmlns:a16="http://schemas.microsoft.com/office/drawing/2014/main" id="{01A91C11-03D5-85B9-025B-333D415F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C33E44-FA59-2CFC-8112-A421E8288ECF}"/>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28411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373D-4226-FB29-08F5-E252277183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3CD7CD-858F-ADC3-C2A0-E7B90F538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9E57CE-717B-F7B4-AAA7-1B1D5A0DE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31EE68-A59D-F3B7-728E-02BB88E6C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7FA92-F8F3-9233-5BD3-FC42F5E31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05FCD5-B501-A93D-50C9-5E5426D4DE96}"/>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8" name="Footer Placeholder 7">
            <a:extLst>
              <a:ext uri="{FF2B5EF4-FFF2-40B4-BE49-F238E27FC236}">
                <a16:creationId xmlns:a16="http://schemas.microsoft.com/office/drawing/2014/main" id="{50FD59FC-7A1D-AD66-01C5-06BB720D47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B53C7A-3D1D-90D7-A291-C0B8BBC623E0}"/>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31674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6666-7C6B-B340-E669-EEE8F79288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5A0606-1945-18A6-501E-02DD97A06151}"/>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4" name="Footer Placeholder 3">
            <a:extLst>
              <a:ext uri="{FF2B5EF4-FFF2-40B4-BE49-F238E27FC236}">
                <a16:creationId xmlns:a16="http://schemas.microsoft.com/office/drawing/2014/main" id="{AC00FECB-3513-4564-3AA8-833AF40C03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F3EBE-8A82-9578-5792-99368E6214DB}"/>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233061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82773-36CA-79B2-78B7-F01129BB01AF}"/>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3" name="Footer Placeholder 2">
            <a:extLst>
              <a:ext uri="{FF2B5EF4-FFF2-40B4-BE49-F238E27FC236}">
                <a16:creationId xmlns:a16="http://schemas.microsoft.com/office/drawing/2014/main" id="{4665BFE9-F6C6-1BC3-90BA-EAAEFD03D0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940D16-3264-D173-F5EB-2820D59061B3}"/>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40874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E2DB-97B9-4404-1CD9-C258571BC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D9A2F4-E914-3E01-9F30-3E6FF92C5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88242B-F23D-43A7-9F76-D0B1289DF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40E21-7400-0291-CF66-646464788C4C}"/>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6" name="Footer Placeholder 5">
            <a:extLst>
              <a:ext uri="{FF2B5EF4-FFF2-40B4-BE49-F238E27FC236}">
                <a16:creationId xmlns:a16="http://schemas.microsoft.com/office/drawing/2014/main" id="{B647618A-5040-4E76-7778-4332D250D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9C2F4B-CE6B-54CE-556F-1E5C7F0822AD}"/>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307186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FD81-3D34-B785-9D55-090A4CF1C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C51D0E-D965-22F9-C3DF-FBB8B61F3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1E8CEF-02D7-CF2A-7BFA-8952D461D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A6FE1-884A-617C-887B-1D682F55E73A}"/>
              </a:ext>
            </a:extLst>
          </p:cNvPr>
          <p:cNvSpPr>
            <a:spLocks noGrp="1"/>
          </p:cNvSpPr>
          <p:nvPr>
            <p:ph type="dt" sz="half" idx="10"/>
          </p:nvPr>
        </p:nvSpPr>
        <p:spPr/>
        <p:txBody>
          <a:bodyPr/>
          <a:lstStyle/>
          <a:p>
            <a:fld id="{723CD928-6012-495A-B8EB-4B71E1D88475}" type="datetimeFigureOut">
              <a:rPr lang="en-GB" smtClean="0"/>
              <a:t>20/04/2023</a:t>
            </a:fld>
            <a:endParaRPr lang="en-GB"/>
          </a:p>
        </p:txBody>
      </p:sp>
      <p:sp>
        <p:nvSpPr>
          <p:cNvPr id="6" name="Footer Placeholder 5">
            <a:extLst>
              <a:ext uri="{FF2B5EF4-FFF2-40B4-BE49-F238E27FC236}">
                <a16:creationId xmlns:a16="http://schemas.microsoft.com/office/drawing/2014/main" id="{A9474D2B-2402-81D8-92AF-69B1846E8F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6560C-138B-E7AF-8191-ED6C3FE4E8E1}"/>
              </a:ext>
            </a:extLst>
          </p:cNvPr>
          <p:cNvSpPr>
            <a:spLocks noGrp="1"/>
          </p:cNvSpPr>
          <p:nvPr>
            <p:ph type="sldNum" sz="quarter" idx="12"/>
          </p:nvPr>
        </p:nvSpPr>
        <p:spPr/>
        <p:txBody>
          <a:bodyPr/>
          <a:lstStyle/>
          <a:p>
            <a:fld id="{C4E2D1D7-C775-426D-807B-48A760FA9918}" type="slidenum">
              <a:rPr lang="en-GB" smtClean="0"/>
              <a:t>‹#›</a:t>
            </a:fld>
            <a:endParaRPr lang="en-GB"/>
          </a:p>
        </p:txBody>
      </p:sp>
    </p:spTree>
    <p:extLst>
      <p:ext uri="{BB962C8B-B14F-4D97-AF65-F5344CB8AC3E}">
        <p14:creationId xmlns:p14="http://schemas.microsoft.com/office/powerpoint/2010/main" val="169777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85DB5-28FA-25B0-E516-EBB86E776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3F600-9FE1-EAB9-8E03-926E77C80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59DFA-9C47-DC32-B38B-C4DDA738A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CD928-6012-495A-B8EB-4B71E1D88475}" type="datetimeFigureOut">
              <a:rPr lang="en-GB" smtClean="0"/>
              <a:t>20/04/2023</a:t>
            </a:fld>
            <a:endParaRPr lang="en-GB"/>
          </a:p>
        </p:txBody>
      </p:sp>
      <p:sp>
        <p:nvSpPr>
          <p:cNvPr id="5" name="Footer Placeholder 4">
            <a:extLst>
              <a:ext uri="{FF2B5EF4-FFF2-40B4-BE49-F238E27FC236}">
                <a16:creationId xmlns:a16="http://schemas.microsoft.com/office/drawing/2014/main" id="{DABAC456-C386-EE10-1228-5AD5EE38B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A3470D-9818-9BA5-0A70-FAFBC51DF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2D1D7-C775-426D-807B-48A760FA9918}" type="slidenum">
              <a:rPr lang="en-GB" smtClean="0"/>
              <a:t>‹#›</a:t>
            </a:fld>
            <a:endParaRPr lang="en-GB"/>
          </a:p>
        </p:txBody>
      </p:sp>
    </p:spTree>
    <p:extLst>
      <p:ext uri="{BB962C8B-B14F-4D97-AF65-F5344CB8AC3E}">
        <p14:creationId xmlns:p14="http://schemas.microsoft.com/office/powerpoint/2010/main" val="136989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cid:image001.png@01D7B6D5.81594700"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cid:image001.gif@01D92F0C.0A464270" TargetMode="Externa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4E98-0659-6574-E151-4321EB6F57B3}"/>
              </a:ext>
            </a:extLst>
          </p:cNvPr>
          <p:cNvSpPr>
            <a:spLocks noGrp="1"/>
          </p:cNvSpPr>
          <p:nvPr>
            <p:ph type="ctrTitle"/>
          </p:nvPr>
        </p:nvSpPr>
        <p:spPr>
          <a:xfrm>
            <a:off x="1524000" y="1122363"/>
            <a:ext cx="9144000" cy="2133599"/>
          </a:xfrm>
        </p:spPr>
        <p:txBody>
          <a:bodyPr>
            <a:normAutofit/>
          </a:bodyPr>
          <a:lstStyle/>
          <a:p>
            <a:r>
              <a:rPr lang="en-GB" sz="5400" dirty="0">
                <a:latin typeface="Arial" panose="020B0604020202020204" pitchFamily="34" charset="0"/>
                <a:cs typeface="Arial" panose="020B0604020202020204" pitchFamily="34" charset="0"/>
              </a:rPr>
              <a:t>Better Together Policy Forum</a:t>
            </a:r>
          </a:p>
        </p:txBody>
      </p:sp>
      <p:sp>
        <p:nvSpPr>
          <p:cNvPr id="3" name="Subtitle 2">
            <a:extLst>
              <a:ext uri="{FF2B5EF4-FFF2-40B4-BE49-F238E27FC236}">
                <a16:creationId xmlns:a16="http://schemas.microsoft.com/office/drawing/2014/main" id="{0B849AC2-8689-2721-8BB5-EB1F1C9E1662}"/>
              </a:ext>
            </a:extLst>
          </p:cNvPr>
          <p:cNvSpPr>
            <a:spLocks noGrp="1"/>
          </p:cNvSpPr>
          <p:nvPr>
            <p:ph type="subTitle" idx="1"/>
          </p:nvPr>
        </p:nvSpPr>
        <p:spPr>
          <a:xfrm>
            <a:off x="1531434" y="3602039"/>
            <a:ext cx="9144000" cy="1655762"/>
          </a:xfrm>
        </p:spPr>
        <p:txBody>
          <a:bodyPr>
            <a:normAutofit lnSpcReduction="10000"/>
          </a:bodyPr>
          <a:lstStyle/>
          <a:p>
            <a:r>
              <a:rPr lang="en-GB" dirty="0"/>
              <a:t>Amanda Healy</a:t>
            </a:r>
          </a:p>
          <a:p>
            <a:r>
              <a:rPr lang="en-GB" dirty="0"/>
              <a:t>Director of Public Health</a:t>
            </a:r>
          </a:p>
          <a:p>
            <a:r>
              <a:rPr lang="en-GB" dirty="0"/>
              <a:t>Regional Perspective Health Inequalities and the Integrated Health System </a:t>
            </a:r>
          </a:p>
        </p:txBody>
      </p:sp>
      <p:pic>
        <p:nvPicPr>
          <p:cNvPr id="4" name="Picture 3">
            <a:extLst>
              <a:ext uri="{FF2B5EF4-FFF2-40B4-BE49-F238E27FC236}">
                <a16:creationId xmlns:a16="http://schemas.microsoft.com/office/drawing/2014/main" id="{C2385E21-E4A5-D6F0-A434-38005C74E9C1}"/>
              </a:ext>
            </a:extLst>
          </p:cNvPr>
          <p:cNvPicPr>
            <a:picLocks noChangeAspect="1"/>
          </p:cNvPicPr>
          <p:nvPr/>
        </p:nvPicPr>
        <p:blipFill>
          <a:blip r:embed="rId2"/>
          <a:stretch>
            <a:fillRect/>
          </a:stretch>
        </p:blipFill>
        <p:spPr>
          <a:xfrm>
            <a:off x="2339502" y="5174756"/>
            <a:ext cx="2249619" cy="1121761"/>
          </a:xfrm>
          <a:prstGeom prst="rect">
            <a:avLst/>
          </a:prstGeom>
        </p:spPr>
      </p:pic>
      <p:pic>
        <p:nvPicPr>
          <p:cNvPr id="5" name="Picture 4">
            <a:extLst>
              <a:ext uri="{FF2B5EF4-FFF2-40B4-BE49-F238E27FC236}">
                <a16:creationId xmlns:a16="http://schemas.microsoft.com/office/drawing/2014/main" id="{C6EF317B-DD63-A88A-A63D-0273D025EFE9}"/>
              </a:ext>
            </a:extLst>
          </p:cNvPr>
          <p:cNvPicPr>
            <a:picLocks noChangeAspect="1"/>
          </p:cNvPicPr>
          <p:nvPr/>
        </p:nvPicPr>
        <p:blipFill>
          <a:blip r:embed="rId3"/>
          <a:stretch>
            <a:fillRect/>
          </a:stretch>
        </p:blipFill>
        <p:spPr>
          <a:xfrm>
            <a:off x="6613060" y="5142871"/>
            <a:ext cx="2232863" cy="1153646"/>
          </a:xfrm>
          <a:prstGeom prst="rect">
            <a:avLst/>
          </a:prstGeom>
        </p:spPr>
      </p:pic>
    </p:spTree>
    <p:extLst>
      <p:ext uri="{BB962C8B-B14F-4D97-AF65-F5344CB8AC3E}">
        <p14:creationId xmlns:p14="http://schemas.microsoft.com/office/powerpoint/2010/main" val="140266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6CC7-4A04-457F-9375-254C9709FD26}"/>
              </a:ext>
            </a:extLst>
          </p:cNvPr>
          <p:cNvSpPr>
            <a:spLocks noGrp="1"/>
          </p:cNvSpPr>
          <p:nvPr>
            <p:ph type="title"/>
          </p:nvPr>
        </p:nvSpPr>
        <p:spPr>
          <a:xfrm>
            <a:off x="458683" y="469103"/>
            <a:ext cx="6766449" cy="957598"/>
          </a:xfrm>
        </p:spPr>
        <p:txBody>
          <a:bodyPr/>
          <a:lstStyle/>
          <a:p>
            <a:r>
              <a:rPr lang="en-GB"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874C42AD-E779-46B4-968C-CB65552174E6}"/>
              </a:ext>
            </a:extLst>
          </p:cNvPr>
          <p:cNvSpPr>
            <a:spLocks noGrp="1"/>
          </p:cNvSpPr>
          <p:nvPr>
            <p:ph idx="1"/>
          </p:nvPr>
        </p:nvSpPr>
        <p:spPr>
          <a:xfrm>
            <a:off x="458683" y="1624617"/>
            <a:ext cx="11366374" cy="5095779"/>
          </a:xfrm>
        </p:spPr>
        <p:txBody>
          <a:bodyPr>
            <a:normAutofit/>
          </a:bodyPr>
          <a:lstStyle/>
          <a:p>
            <a:r>
              <a:rPr lang="en-GB" dirty="0"/>
              <a:t>The Healthy and Fairer Advisory Group has been established as a whole system means of supporting the ICP aim of better health and wellbeing for all our people and communities.</a:t>
            </a:r>
          </a:p>
          <a:p>
            <a:r>
              <a:rPr lang="en-GB" dirty="0"/>
              <a:t>Jointly chaired by the ICB Executive Medical Director Neil O’Brien, and Chair of the Association of Directors of Public Health NE Network Amanda Healy, the group draws its membership from a wide range of system partners across the health, care, public health, research, and VCSE community, and reports into the ICB Executive.</a:t>
            </a:r>
          </a:p>
          <a:p>
            <a:r>
              <a:rPr lang="en-GB" dirty="0"/>
              <a:t>The group oversees the delivery of a programme of work that encompasses Prevention, Healthcare Inequalities, and the NHS Contribution to Social and Economic Inequalities/</a:t>
            </a:r>
          </a:p>
        </p:txBody>
      </p:sp>
    </p:spTree>
    <p:extLst>
      <p:ext uri="{BB962C8B-B14F-4D97-AF65-F5344CB8AC3E}">
        <p14:creationId xmlns:p14="http://schemas.microsoft.com/office/powerpoint/2010/main" val="166146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5399-D44F-F6ED-90B9-4C2E9DD02ABE}"/>
              </a:ext>
            </a:extLst>
          </p:cNvPr>
          <p:cNvSpPr>
            <a:spLocks noGrp="1"/>
          </p:cNvSpPr>
          <p:nvPr>
            <p:ph type="title"/>
          </p:nvPr>
        </p:nvSpPr>
        <p:spPr>
          <a:xfrm>
            <a:off x="419943" y="188298"/>
            <a:ext cx="9021932" cy="972342"/>
          </a:xfrm>
        </p:spPr>
        <p:txBody>
          <a:bodyPr>
            <a:normAutofit fontScale="90000"/>
          </a:bodyPr>
          <a:lstStyle/>
          <a:p>
            <a:r>
              <a:rPr lang="en-GB" dirty="0">
                <a:latin typeface="Arial" panose="020B0604020202020204" pitchFamily="34" charset="0"/>
                <a:cs typeface="Arial" panose="020B0604020202020204" pitchFamily="34" charset="0"/>
              </a:rPr>
              <a:t>Representation on the Advisory Group</a:t>
            </a:r>
          </a:p>
        </p:txBody>
      </p:sp>
      <p:sp>
        <p:nvSpPr>
          <p:cNvPr id="3" name="Content Placeholder 2">
            <a:extLst>
              <a:ext uri="{FF2B5EF4-FFF2-40B4-BE49-F238E27FC236}">
                <a16:creationId xmlns:a16="http://schemas.microsoft.com/office/drawing/2014/main" id="{6A73097B-F4A2-325C-3089-1F5876807661}"/>
              </a:ext>
            </a:extLst>
          </p:cNvPr>
          <p:cNvSpPr>
            <a:spLocks noGrp="1"/>
          </p:cNvSpPr>
          <p:nvPr>
            <p:ph idx="1"/>
          </p:nvPr>
        </p:nvSpPr>
        <p:spPr>
          <a:xfrm>
            <a:off x="419943" y="1278384"/>
            <a:ext cx="10515600" cy="5495278"/>
          </a:xfrm>
        </p:spPr>
        <p:txBody>
          <a:bodyPr>
            <a:normAutofit fontScale="92500" lnSpcReduction="20000"/>
          </a:bodyPr>
          <a:lstStyle/>
          <a:p>
            <a:r>
              <a:rPr lang="en-GB" dirty="0"/>
              <a:t>ICB Exec (Medical Directors / Finance / Governance)</a:t>
            </a:r>
          </a:p>
          <a:p>
            <a:r>
              <a:rPr lang="en-GB" dirty="0"/>
              <a:t>Directors of Public Health</a:t>
            </a:r>
          </a:p>
          <a:p>
            <a:r>
              <a:rPr lang="en-GB" dirty="0"/>
              <a:t>Association of Directors of Adult Social Services</a:t>
            </a:r>
          </a:p>
          <a:p>
            <a:r>
              <a:rPr lang="en-GB" dirty="0"/>
              <a:t>Association of Directors of Childrens Services</a:t>
            </a:r>
          </a:p>
          <a:p>
            <a:r>
              <a:rPr lang="en-GB" dirty="0"/>
              <a:t>ICB Place representatives</a:t>
            </a:r>
          </a:p>
          <a:p>
            <a:r>
              <a:rPr lang="en-GB" dirty="0"/>
              <a:t>NHS Foundation Trusts</a:t>
            </a:r>
          </a:p>
          <a:p>
            <a:r>
              <a:rPr lang="en-GB" dirty="0"/>
              <a:t>Office for Health Improvement and Disparities (OHID)</a:t>
            </a:r>
          </a:p>
          <a:p>
            <a:r>
              <a:rPr lang="en-GB" dirty="0"/>
              <a:t>Healthwatch</a:t>
            </a:r>
          </a:p>
          <a:p>
            <a:r>
              <a:rPr lang="en-GB" dirty="0"/>
              <a:t>Voluntary Organisations Network North East (VONNE)</a:t>
            </a:r>
          </a:p>
          <a:p>
            <a:r>
              <a:rPr lang="en-GB" dirty="0"/>
              <a:t>Applied Research Collaborative (ARC) </a:t>
            </a:r>
          </a:p>
          <a:p>
            <a:r>
              <a:rPr lang="en-GB" dirty="0"/>
              <a:t>NECS</a:t>
            </a:r>
          </a:p>
          <a:p>
            <a:r>
              <a:rPr lang="en-GB" dirty="0"/>
              <a:t>North East Quality Observatory Service (NEQOS)</a:t>
            </a:r>
          </a:p>
          <a:p>
            <a:r>
              <a:rPr lang="en-GB" dirty="0"/>
              <a:t>NHSE North East and Yorkshire Region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7699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BFFC-2751-2652-962C-BBEEB4C74119}"/>
              </a:ext>
            </a:extLst>
          </p:cNvPr>
          <p:cNvSpPr>
            <a:spLocks noGrp="1"/>
          </p:cNvSpPr>
          <p:nvPr>
            <p:ph type="title"/>
          </p:nvPr>
        </p:nvSpPr>
        <p:spPr>
          <a:xfrm>
            <a:off x="419943" y="307929"/>
            <a:ext cx="10515600" cy="1325563"/>
          </a:xfrm>
        </p:spPr>
        <p:txBody>
          <a:bodyPr/>
          <a:lstStyle/>
          <a:p>
            <a:r>
              <a:rPr lang="en-GB" dirty="0">
                <a:latin typeface="Arial" panose="020B0604020202020204" pitchFamily="34" charset="0"/>
                <a:cs typeface="Arial" panose="020B0604020202020204" pitchFamily="34" charset="0"/>
              </a:rPr>
              <a:t>Summary of the first meeting</a:t>
            </a:r>
          </a:p>
        </p:txBody>
      </p:sp>
      <p:sp>
        <p:nvSpPr>
          <p:cNvPr id="3" name="Content Placeholder 2">
            <a:extLst>
              <a:ext uri="{FF2B5EF4-FFF2-40B4-BE49-F238E27FC236}">
                <a16:creationId xmlns:a16="http://schemas.microsoft.com/office/drawing/2014/main" id="{A7505CC6-04F2-7656-F099-E3430D48FA96}"/>
              </a:ext>
            </a:extLst>
          </p:cNvPr>
          <p:cNvSpPr>
            <a:spLocks noGrp="1"/>
          </p:cNvSpPr>
          <p:nvPr>
            <p:ph idx="1"/>
          </p:nvPr>
        </p:nvSpPr>
        <p:spPr>
          <a:xfrm>
            <a:off x="419943" y="1633492"/>
            <a:ext cx="10515600" cy="3686653"/>
          </a:xfrm>
        </p:spPr>
        <p:txBody>
          <a:bodyPr/>
          <a:lstStyle/>
          <a:p>
            <a:r>
              <a:rPr lang="en-GB" dirty="0"/>
              <a:t>Review of the NHS planning requirements and forthcoming submissions, including the ICB Joint Forward Plan </a:t>
            </a:r>
          </a:p>
          <a:p>
            <a:r>
              <a:rPr lang="en-GB" dirty="0"/>
              <a:t>Updates from the 3 workstreams as they establish their individual workplans</a:t>
            </a:r>
          </a:p>
          <a:p>
            <a:r>
              <a:rPr lang="en-GB" dirty="0"/>
              <a:t>Recent NHS Healthcare Inequalities stocktake submission</a:t>
            </a:r>
          </a:p>
          <a:p>
            <a:r>
              <a:rPr lang="en-GB" dirty="0"/>
              <a:t>Paper on Vaccine Inequalities programme detailing projects across all NENC Local Authorities and ICB-wide projects </a:t>
            </a:r>
          </a:p>
          <a:p>
            <a:endParaRPr lang="en-GB" dirty="0"/>
          </a:p>
        </p:txBody>
      </p:sp>
    </p:spTree>
    <p:extLst>
      <p:ext uri="{BB962C8B-B14F-4D97-AF65-F5344CB8AC3E}">
        <p14:creationId xmlns:p14="http://schemas.microsoft.com/office/powerpoint/2010/main" val="262958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2FC93C-06F0-981A-B3CD-213C18E36F24}"/>
              </a:ext>
            </a:extLst>
          </p:cNvPr>
          <p:cNvSpPr>
            <a:spLocks noGrp="1"/>
          </p:cNvSpPr>
          <p:nvPr>
            <p:ph type="title"/>
          </p:nvPr>
        </p:nvSpPr>
        <p:spPr>
          <a:xfrm>
            <a:off x="591857" y="866897"/>
            <a:ext cx="10515600" cy="1087827"/>
          </a:xfrm>
        </p:spPr>
        <p:txBody>
          <a:bodyPr>
            <a:normAutofit/>
          </a:bodyPr>
          <a:lstStyle/>
          <a:p>
            <a:r>
              <a:rPr lang="en-GB" sz="4000" dirty="0">
                <a:latin typeface="Arial" panose="020B0604020202020204" pitchFamily="34" charset="0"/>
                <a:cs typeface="Arial" panose="020B0604020202020204" pitchFamily="34" charset="0"/>
              </a:rPr>
              <a:t>Prevention workstream</a:t>
            </a:r>
          </a:p>
        </p:txBody>
      </p:sp>
      <p:sp>
        <p:nvSpPr>
          <p:cNvPr id="8" name="Text Placeholder 7">
            <a:extLst>
              <a:ext uri="{FF2B5EF4-FFF2-40B4-BE49-F238E27FC236}">
                <a16:creationId xmlns:a16="http://schemas.microsoft.com/office/drawing/2014/main" id="{CBCBDC62-5A0D-8E02-249E-B0F654C32192}"/>
              </a:ext>
            </a:extLst>
          </p:cNvPr>
          <p:cNvSpPr>
            <a:spLocks noGrp="1"/>
          </p:cNvSpPr>
          <p:nvPr>
            <p:ph type="body" idx="1"/>
          </p:nvPr>
        </p:nvSpPr>
        <p:spPr>
          <a:xfrm>
            <a:off x="691870" y="1610787"/>
            <a:ext cx="5157787" cy="823912"/>
          </a:xfrm>
        </p:spPr>
        <p:txBody>
          <a:bodyPr/>
          <a:lstStyle/>
          <a:p>
            <a:r>
              <a:rPr lang="en-GB" dirty="0"/>
              <a:t>Priorities </a:t>
            </a:r>
          </a:p>
        </p:txBody>
      </p:sp>
      <p:sp>
        <p:nvSpPr>
          <p:cNvPr id="7" name="Content Placeholder 6">
            <a:extLst>
              <a:ext uri="{FF2B5EF4-FFF2-40B4-BE49-F238E27FC236}">
                <a16:creationId xmlns:a16="http://schemas.microsoft.com/office/drawing/2014/main" id="{91EB07C7-68A3-B30F-E05E-8F788DF6B08F}"/>
              </a:ext>
            </a:extLst>
          </p:cNvPr>
          <p:cNvSpPr>
            <a:spLocks noGrp="1"/>
          </p:cNvSpPr>
          <p:nvPr>
            <p:ph sz="half" idx="2"/>
          </p:nvPr>
        </p:nvSpPr>
        <p:spPr/>
        <p:txBody>
          <a:bodyPr>
            <a:normAutofit fontScale="85000" lnSpcReduction="20000"/>
          </a:bodyPr>
          <a:lstStyle/>
          <a:p>
            <a:r>
              <a:rPr lang="en-GB" dirty="0"/>
              <a:t>Tobacco</a:t>
            </a:r>
          </a:p>
          <a:p>
            <a:endParaRPr lang="en-GB" dirty="0"/>
          </a:p>
          <a:p>
            <a:r>
              <a:rPr lang="en-GB" dirty="0"/>
              <a:t>Alcohol</a:t>
            </a:r>
          </a:p>
          <a:p>
            <a:endParaRPr lang="en-GB" dirty="0"/>
          </a:p>
          <a:p>
            <a:r>
              <a:rPr lang="en-GB" dirty="0"/>
              <a:t>Obesity </a:t>
            </a:r>
          </a:p>
          <a:p>
            <a:endParaRPr lang="en-GB" dirty="0"/>
          </a:p>
          <a:p>
            <a:r>
              <a:rPr lang="en-GB" dirty="0"/>
              <a:t>CVD </a:t>
            </a:r>
          </a:p>
          <a:p>
            <a:endParaRPr lang="en-GB" dirty="0"/>
          </a:p>
          <a:p>
            <a:r>
              <a:rPr lang="en-GB" dirty="0"/>
              <a:t>Public health prevention in maternity </a:t>
            </a:r>
          </a:p>
        </p:txBody>
      </p:sp>
      <p:sp>
        <p:nvSpPr>
          <p:cNvPr id="11" name="Text Placeholder 10">
            <a:extLst>
              <a:ext uri="{FF2B5EF4-FFF2-40B4-BE49-F238E27FC236}">
                <a16:creationId xmlns:a16="http://schemas.microsoft.com/office/drawing/2014/main" id="{209350AE-AC70-667D-5035-689C18D34499}"/>
              </a:ext>
            </a:extLst>
          </p:cNvPr>
          <p:cNvSpPr>
            <a:spLocks noGrp="1"/>
          </p:cNvSpPr>
          <p:nvPr>
            <p:ph type="body" sz="quarter" idx="3"/>
          </p:nvPr>
        </p:nvSpPr>
        <p:spPr>
          <a:xfrm>
            <a:off x="6095999" y="1545987"/>
            <a:ext cx="5183188" cy="823912"/>
          </a:xfrm>
        </p:spPr>
        <p:txBody>
          <a:bodyPr/>
          <a:lstStyle/>
          <a:p>
            <a:r>
              <a:rPr lang="en-GB" dirty="0"/>
              <a:t>Approach </a:t>
            </a:r>
          </a:p>
        </p:txBody>
      </p:sp>
      <p:sp>
        <p:nvSpPr>
          <p:cNvPr id="12" name="Content Placeholder 11">
            <a:extLst>
              <a:ext uri="{FF2B5EF4-FFF2-40B4-BE49-F238E27FC236}">
                <a16:creationId xmlns:a16="http://schemas.microsoft.com/office/drawing/2014/main" id="{24543A1F-2C54-E071-FD43-9260A2B87A2A}"/>
              </a:ext>
            </a:extLst>
          </p:cNvPr>
          <p:cNvSpPr>
            <a:spLocks noGrp="1"/>
          </p:cNvSpPr>
          <p:nvPr>
            <p:ph sz="quarter" idx="4"/>
          </p:nvPr>
        </p:nvSpPr>
        <p:spPr/>
        <p:txBody>
          <a:bodyPr>
            <a:normAutofit fontScale="85000" lnSpcReduction="20000"/>
          </a:bodyPr>
          <a:lstStyle/>
          <a:p>
            <a:r>
              <a:rPr lang="en-GB" dirty="0"/>
              <a:t>Clinical lead</a:t>
            </a:r>
          </a:p>
          <a:p>
            <a:endParaRPr lang="en-GB" dirty="0"/>
          </a:p>
          <a:p>
            <a:r>
              <a:rPr lang="en-GB" dirty="0"/>
              <a:t>OHID</a:t>
            </a:r>
          </a:p>
          <a:p>
            <a:endParaRPr lang="en-GB" dirty="0"/>
          </a:p>
          <a:p>
            <a:r>
              <a:rPr lang="en-GB" dirty="0"/>
              <a:t>DPH / CPH</a:t>
            </a:r>
          </a:p>
          <a:p>
            <a:endParaRPr lang="en-GB" dirty="0"/>
          </a:p>
          <a:p>
            <a:r>
              <a:rPr lang="en-GB" dirty="0"/>
              <a:t>Evidence based </a:t>
            </a:r>
          </a:p>
          <a:p>
            <a:endParaRPr lang="en-GB" dirty="0"/>
          </a:p>
          <a:p>
            <a:r>
              <a:rPr lang="en-GB" dirty="0"/>
              <a:t>Demonstrating impact </a:t>
            </a:r>
          </a:p>
        </p:txBody>
      </p:sp>
      <p:grpSp>
        <p:nvGrpSpPr>
          <p:cNvPr id="2" name="Group 1">
            <a:extLst>
              <a:ext uri="{FF2B5EF4-FFF2-40B4-BE49-F238E27FC236}">
                <a16:creationId xmlns:a16="http://schemas.microsoft.com/office/drawing/2014/main" id="{4E5E1702-E04A-4C0C-EFCB-BF7CBB5D17B4}"/>
              </a:ext>
            </a:extLst>
          </p:cNvPr>
          <p:cNvGrpSpPr>
            <a:grpSpLocks noChangeAspect="1"/>
          </p:cNvGrpSpPr>
          <p:nvPr/>
        </p:nvGrpSpPr>
        <p:grpSpPr>
          <a:xfrm>
            <a:off x="6095999" y="230188"/>
            <a:ext cx="5872387" cy="753535"/>
            <a:chOff x="495300" y="196218"/>
            <a:chExt cx="11389960" cy="1461540"/>
          </a:xfrm>
        </p:grpSpPr>
        <p:pic>
          <p:nvPicPr>
            <p:cNvPr id="3" name="Picture 2">
              <a:extLst>
                <a:ext uri="{FF2B5EF4-FFF2-40B4-BE49-F238E27FC236}">
                  <a16:creationId xmlns:a16="http://schemas.microsoft.com/office/drawing/2014/main" id="{876DE779-59B1-3840-308D-D8E5B8E9834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5300" y="266700"/>
              <a:ext cx="2057400" cy="1333500"/>
            </a:xfrm>
            <a:prstGeom prst="rect">
              <a:avLst/>
            </a:prstGeom>
            <a:noFill/>
            <a:ln>
              <a:noFill/>
            </a:ln>
          </p:spPr>
        </p:pic>
        <p:pic>
          <p:nvPicPr>
            <p:cNvPr id="4" name="Picture 3" descr="UK Health Security Agency">
              <a:extLst>
                <a:ext uri="{FF2B5EF4-FFF2-40B4-BE49-F238E27FC236}">
                  <a16:creationId xmlns:a16="http://schemas.microsoft.com/office/drawing/2014/main" id="{448379E7-6EC5-93D6-5744-333C62235211}"/>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48584" y="266700"/>
              <a:ext cx="1379501" cy="1354962"/>
            </a:xfrm>
            <a:prstGeom prst="rect">
              <a:avLst/>
            </a:prstGeom>
            <a:noFill/>
            <a:ln>
              <a:noFill/>
            </a:ln>
          </p:spPr>
        </p:pic>
        <p:pic>
          <p:nvPicPr>
            <p:cNvPr id="5" name="Picture 4">
              <a:extLst>
                <a:ext uri="{FF2B5EF4-FFF2-40B4-BE49-F238E27FC236}">
                  <a16:creationId xmlns:a16="http://schemas.microsoft.com/office/drawing/2014/main" id="{FCC10CB8-A216-2026-9AAB-8A4E7D358E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2377" y="382206"/>
              <a:ext cx="2770505" cy="1123950"/>
            </a:xfrm>
            <a:prstGeom prst="rect">
              <a:avLst/>
            </a:prstGeom>
            <a:noFill/>
            <a:ln>
              <a:noFill/>
            </a:ln>
          </p:spPr>
        </p:pic>
        <p:pic>
          <p:nvPicPr>
            <p:cNvPr id="9" name="Picture 8">
              <a:extLst>
                <a:ext uri="{FF2B5EF4-FFF2-40B4-BE49-F238E27FC236}">
                  <a16:creationId xmlns:a16="http://schemas.microsoft.com/office/drawing/2014/main" id="{7F183D00-6714-E660-73E4-1AC151FD811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4461" y="196218"/>
              <a:ext cx="1461540" cy="1461540"/>
            </a:xfrm>
            <a:prstGeom prst="rect">
              <a:avLst/>
            </a:prstGeom>
            <a:noFill/>
            <a:ln>
              <a:noFill/>
            </a:ln>
          </p:spPr>
        </p:pic>
        <p:pic>
          <p:nvPicPr>
            <p:cNvPr id="10" name="Picture 9" descr="Text&#10;&#10;Description automatically generated">
              <a:extLst>
                <a:ext uri="{FF2B5EF4-FFF2-40B4-BE49-F238E27FC236}">
                  <a16:creationId xmlns:a16="http://schemas.microsoft.com/office/drawing/2014/main" id="{5CCD98F1-4221-9AB2-9B3C-E6FAA04C5E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7360" y="382206"/>
              <a:ext cx="2247900" cy="1123950"/>
            </a:xfrm>
            <a:prstGeom prst="rect">
              <a:avLst/>
            </a:prstGeom>
          </p:spPr>
        </p:pic>
      </p:grpSp>
    </p:spTree>
    <p:extLst>
      <p:ext uri="{BB962C8B-B14F-4D97-AF65-F5344CB8AC3E}">
        <p14:creationId xmlns:p14="http://schemas.microsoft.com/office/powerpoint/2010/main" val="17824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CFDA5-03FC-BA79-1ACE-98E5667D1867}"/>
              </a:ext>
            </a:extLst>
          </p:cNvPr>
          <p:cNvSpPr>
            <a:spLocks noGrp="1"/>
          </p:cNvSpPr>
          <p:nvPr>
            <p:ph type="title"/>
          </p:nvPr>
        </p:nvSpPr>
        <p:spPr/>
        <p:txBody>
          <a:bodyPr>
            <a:normAutofit fontScale="90000"/>
          </a:bodyPr>
          <a:lstStyle/>
          <a:p>
            <a:br>
              <a:rPr lang="en-GB" dirty="0">
                <a:latin typeface="Arial"/>
                <a:cs typeface="Arial"/>
              </a:rPr>
            </a:br>
            <a:br>
              <a:rPr lang="en-GB" dirty="0">
                <a:latin typeface="Arial"/>
                <a:cs typeface="Arial"/>
              </a:rPr>
            </a:br>
            <a:r>
              <a:rPr lang="en-GB" sz="4000" dirty="0">
                <a:latin typeface="Arial" panose="020B0604020202020204" pitchFamily="34" charset="0"/>
                <a:cs typeface="Arial" panose="020B0604020202020204" pitchFamily="34" charset="0"/>
              </a:rPr>
              <a:t>Healthcare Inequalities Group Development Session 20</a:t>
            </a:r>
            <a:r>
              <a:rPr lang="en-GB" sz="4000" baseline="30000" dirty="0">
                <a:latin typeface="Arial" panose="020B0604020202020204" pitchFamily="34" charset="0"/>
                <a:cs typeface="Arial" panose="020B0604020202020204" pitchFamily="34" charset="0"/>
              </a:rPr>
              <a:t>th</a:t>
            </a:r>
            <a:r>
              <a:rPr lang="en-GB" sz="4000" dirty="0">
                <a:latin typeface="Arial" panose="020B0604020202020204" pitchFamily="34" charset="0"/>
                <a:cs typeface="Arial" panose="020B0604020202020204" pitchFamily="34" charset="0"/>
              </a:rPr>
              <a:t> March 2023</a:t>
            </a:r>
            <a:br>
              <a:rPr lang="en-GB" dirty="0">
                <a:latin typeface="Arial"/>
                <a:cs typeface="Arial"/>
              </a:rPr>
            </a:br>
            <a:br>
              <a:rPr lang="en-GB" dirty="0">
                <a:latin typeface="Arial"/>
                <a:cs typeface="Arial"/>
              </a:rPr>
            </a:br>
            <a:endParaRPr lang="en-GB" dirty="0"/>
          </a:p>
        </p:txBody>
      </p:sp>
      <p:pic>
        <p:nvPicPr>
          <p:cNvPr id="6" name="Content Placeholder 5">
            <a:extLst>
              <a:ext uri="{FF2B5EF4-FFF2-40B4-BE49-F238E27FC236}">
                <a16:creationId xmlns:a16="http://schemas.microsoft.com/office/drawing/2014/main" id="{58C4DAB1-1BB7-10C0-1270-31A22D4C6ABF}"/>
              </a:ext>
            </a:extLst>
          </p:cNvPr>
          <p:cNvPicPr>
            <a:picLocks noGrp="1" noChangeAspect="1"/>
          </p:cNvPicPr>
          <p:nvPr>
            <p:ph idx="1"/>
          </p:nvPr>
        </p:nvPicPr>
        <p:blipFill>
          <a:blip r:embed="rId2"/>
          <a:stretch>
            <a:fillRect/>
          </a:stretch>
        </p:blipFill>
        <p:spPr>
          <a:xfrm>
            <a:off x="838199" y="5506978"/>
            <a:ext cx="9024257" cy="646232"/>
          </a:xfrm>
          <a:prstGeom prst="rect">
            <a:avLst/>
          </a:prstGeom>
        </p:spPr>
      </p:pic>
      <p:pic>
        <p:nvPicPr>
          <p:cNvPr id="7" name="Picture 6">
            <a:extLst>
              <a:ext uri="{FF2B5EF4-FFF2-40B4-BE49-F238E27FC236}">
                <a16:creationId xmlns:a16="http://schemas.microsoft.com/office/drawing/2014/main" id="{68D28E2F-D3B6-EDDB-C249-E385A65E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495" y="5483712"/>
            <a:ext cx="1397809" cy="73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2A615B0-FF3C-27DA-09C6-03A0BEFB75AC}"/>
              </a:ext>
            </a:extLst>
          </p:cNvPr>
          <p:cNvSpPr txBox="1"/>
          <p:nvPr/>
        </p:nvSpPr>
        <p:spPr>
          <a:xfrm>
            <a:off x="838199" y="1755322"/>
            <a:ext cx="895078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Aims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Have got to know each other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Set out H&amp;F Programme and HCI Group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Defined our common purpose through Co-designing the aims, scope and reach of our programme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Explored how we will share and learn from each other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Agreed how we measure our progress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Explored how to influence and support the system</a:t>
            </a:r>
          </a:p>
        </p:txBody>
      </p:sp>
    </p:spTree>
    <p:extLst>
      <p:ext uri="{BB962C8B-B14F-4D97-AF65-F5344CB8AC3E}">
        <p14:creationId xmlns:p14="http://schemas.microsoft.com/office/powerpoint/2010/main" val="110360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974B-0E8F-D3E6-E234-A853C24582EC}"/>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Health Inequalities Funding Allocation and existing prevention funding</a:t>
            </a:r>
          </a:p>
        </p:txBody>
      </p:sp>
      <p:sp>
        <p:nvSpPr>
          <p:cNvPr id="3" name="Content Placeholder 2">
            <a:extLst>
              <a:ext uri="{FF2B5EF4-FFF2-40B4-BE49-F238E27FC236}">
                <a16:creationId xmlns:a16="http://schemas.microsoft.com/office/drawing/2014/main" id="{866E78C7-48BE-4B98-6B56-DE8223B1D72D}"/>
              </a:ext>
            </a:extLst>
          </p:cNvPr>
          <p:cNvSpPr>
            <a:spLocks noGrp="1"/>
          </p:cNvSpPr>
          <p:nvPr>
            <p:ph idx="1"/>
          </p:nvPr>
        </p:nvSpPr>
        <p:spPr/>
        <p:txBody>
          <a:bodyPr/>
          <a:lstStyle/>
          <a:p>
            <a:r>
              <a:rPr lang="en-GB" dirty="0"/>
              <a:t>Healthy communities and social prescribing</a:t>
            </a:r>
          </a:p>
          <a:p>
            <a:r>
              <a:rPr lang="en-GB" dirty="0"/>
              <a:t>Plus programme</a:t>
            </a:r>
          </a:p>
          <a:p>
            <a:r>
              <a:rPr lang="en-GB" dirty="0"/>
              <a:t>Tobacco control</a:t>
            </a:r>
          </a:p>
          <a:p>
            <a:r>
              <a:rPr lang="en-GB" dirty="0"/>
              <a:t>Health literacy</a:t>
            </a:r>
          </a:p>
          <a:p>
            <a:r>
              <a:rPr lang="en-GB" dirty="0"/>
              <a:t>Maternity systems</a:t>
            </a:r>
          </a:p>
          <a:p>
            <a:r>
              <a:rPr lang="en-GB" dirty="0"/>
              <a:t>Poverty proofing</a:t>
            </a:r>
          </a:p>
          <a:p>
            <a:r>
              <a:rPr lang="en-GB" dirty="0"/>
              <a:t>Accelerating prevention programmes – tobacco, alcohol, healthy weight</a:t>
            </a:r>
          </a:p>
        </p:txBody>
      </p:sp>
    </p:spTree>
    <p:extLst>
      <p:ext uri="{BB962C8B-B14F-4D97-AF65-F5344CB8AC3E}">
        <p14:creationId xmlns:p14="http://schemas.microsoft.com/office/powerpoint/2010/main" val="300930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982C-7B0E-0C7F-5E2F-1DC743B8DF72}"/>
              </a:ext>
            </a:extLst>
          </p:cNvPr>
          <p:cNvSpPr>
            <a:spLocks noGrp="1"/>
          </p:cNvSpPr>
          <p:nvPr>
            <p:ph type="title"/>
          </p:nvPr>
        </p:nvSpPr>
        <p:spPr>
          <a:xfrm>
            <a:off x="737839" y="571984"/>
            <a:ext cx="10515600" cy="1325563"/>
          </a:xfrm>
        </p:spPr>
        <p:txBody>
          <a:bodyPr>
            <a:normAutofit fontScale="90000"/>
          </a:bodyPr>
          <a:lstStyle/>
          <a:p>
            <a:br>
              <a:rPr lang="en-GB" sz="3100" dirty="0">
                <a:effectLst/>
                <a:latin typeface="Arial" panose="020B0604020202020204" pitchFamily="34" charset="0"/>
                <a:ea typeface="Times New Roman" panose="02020603050405020304" pitchFamily="18" charset="0"/>
              </a:rPr>
            </a:br>
            <a:r>
              <a:rPr lang="en-GB" sz="3600" dirty="0">
                <a:effectLst/>
                <a:latin typeface="Arial" panose="020B0604020202020204" pitchFamily="34" charset="0"/>
                <a:ea typeface="Times New Roman" panose="02020603050405020304" pitchFamily="18" charset="0"/>
              </a:rPr>
              <a:t>Healthy Communities and Social Prescribing (enabling workstream of H&amp;F structure)</a:t>
            </a:r>
            <a:br>
              <a:rPr lang="en-GB" sz="44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912B8A8B-7105-77CB-79CF-BE9B67496020}"/>
              </a:ext>
            </a:extLst>
          </p:cNvPr>
          <p:cNvSpPr>
            <a:spLocks noGrp="1"/>
          </p:cNvSpPr>
          <p:nvPr>
            <p:ph idx="1"/>
          </p:nvPr>
        </p:nvSpPr>
        <p:spPr>
          <a:xfrm>
            <a:off x="737839" y="2207786"/>
            <a:ext cx="10515600" cy="3415448"/>
          </a:xfrm>
        </p:spPr>
        <p:txBody>
          <a:bodyPr/>
          <a:lstStyle/>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Due to over subscription and high interest, this group will now operate a 2 tier structure – a network group to share practice and key information will be held bi-annually and a smaller focused steering group will be established to meet quarterly</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VCSE infrastructure funding – small working group under Healthy Communities and Social Prescribing workstream met to score EOIs received from VCSE infrastructure organisations in each local authority area.  This funding is to be allocated at place based on IMD and population pro rata calculations and is to support targeted work to build local VCSE capacity in delivering social prescribing activity and support and strengthen connections with social prescribing link workers and leads locally to foster greater collaboration.  </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08511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E764-B61E-BF49-E1DA-6711275847D3}"/>
              </a:ext>
            </a:extLst>
          </p:cNvPr>
          <p:cNvSpPr>
            <a:spLocks noGrp="1"/>
          </p:cNvSpPr>
          <p:nvPr>
            <p:ph type="title"/>
          </p:nvPr>
        </p:nvSpPr>
        <p:spPr>
          <a:xfrm>
            <a:off x="838200" y="186705"/>
            <a:ext cx="10515600" cy="1325563"/>
          </a:xfrm>
        </p:spPr>
        <p:txBody>
          <a:bodyPr>
            <a:normAutofit/>
          </a:bodyPr>
          <a:lstStyle/>
          <a:p>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j-cs"/>
              </a:rPr>
              <a:t>Healthy Communities and Social Prescribing (enabling workstream of H&amp;F structure)</a:t>
            </a:r>
            <a:endParaRPr lang="en-GB" sz="4800" dirty="0"/>
          </a:p>
        </p:txBody>
      </p:sp>
      <p:sp>
        <p:nvSpPr>
          <p:cNvPr id="3" name="Content Placeholder 2">
            <a:extLst>
              <a:ext uri="{FF2B5EF4-FFF2-40B4-BE49-F238E27FC236}">
                <a16:creationId xmlns:a16="http://schemas.microsoft.com/office/drawing/2014/main" id="{A0DC039A-86DF-8CC9-43D6-4225BCB3927C}"/>
              </a:ext>
            </a:extLst>
          </p:cNvPr>
          <p:cNvSpPr>
            <a:spLocks noGrp="1"/>
          </p:cNvSpPr>
          <p:nvPr>
            <p:ph idx="1"/>
          </p:nvPr>
        </p:nvSpPr>
        <p:spPr>
          <a:xfrm>
            <a:off x="838200" y="1690688"/>
            <a:ext cx="10515600" cy="5341434"/>
          </a:xfrm>
        </p:spPr>
        <p:txBody>
          <a:bodyPr>
            <a:norm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Core20Plus5 Connectors programme – NENC part of wave 1 sites in receipt of national NHSE/I funding to invest and support community connectors to support the Core20Plus5 agenda and improved outcomes.  The NENC approach is to build on the established community champion programmes within our local authorities.  The programme has achieved the following:</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Recruitment of Project Manager hosted by VONNE to support capacity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Establishment and bi-monthly meetings of regional network of LA leads responsible for champion programmes to share practice and look at areas to collaborate regionally</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Peer led approach working with Middlesbrough and Gateshead to share and learn existing practice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Focus on cancer champions as one of the 5 Core20 clinical areas and successful roll out of Gateshead cancer champion model into Middlesbrough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Practice sharing event held in March with multiagency representation from across the ICS with a focus on exploring how champion approaches can further support the Core20Plus5 agenda</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Development of online champion knowledge exchange to share practice and case study examples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Reading for Wellbeing project – following a celebration event in February to share the impact and lessons learned from the pilot year of the project, a further 6 LA areas have expressed interest to establish a project and are taking this forward locally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Tree>
    <p:extLst>
      <p:ext uri="{BB962C8B-B14F-4D97-AF65-F5344CB8AC3E}">
        <p14:creationId xmlns:p14="http://schemas.microsoft.com/office/powerpoint/2010/main" val="383013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552B-5465-F206-E249-C3785FDA0A1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8926C16B-1DEC-99A5-2BC6-14D996AD720A}"/>
              </a:ext>
            </a:extLst>
          </p:cNvPr>
          <p:cNvSpPr>
            <a:spLocks noGrp="1"/>
          </p:cNvSpPr>
          <p:nvPr>
            <p:ph idx="1"/>
          </p:nvPr>
        </p:nvSpPr>
        <p:spPr/>
        <p:txBody>
          <a:bodyPr/>
          <a:lstStyle/>
          <a:p>
            <a:r>
              <a:rPr lang="en-GB" dirty="0"/>
              <a:t>Further develop new ways of working</a:t>
            </a:r>
          </a:p>
          <a:p>
            <a:r>
              <a:rPr lang="en-GB" dirty="0"/>
              <a:t>Respond to Hewitt Review</a:t>
            </a:r>
          </a:p>
          <a:p>
            <a:r>
              <a:rPr lang="en-GB" dirty="0"/>
              <a:t>Ensure join up between local and regional is clear</a:t>
            </a:r>
          </a:p>
          <a:p>
            <a:r>
              <a:rPr lang="en-GB" dirty="0"/>
              <a:t>Alignment of the ICP strategy and its ambitions</a:t>
            </a:r>
          </a:p>
          <a:p>
            <a:r>
              <a:rPr lang="en-GB" dirty="0"/>
              <a:t>Always build from place </a:t>
            </a:r>
          </a:p>
        </p:txBody>
      </p:sp>
    </p:spTree>
    <p:extLst>
      <p:ext uri="{BB962C8B-B14F-4D97-AF65-F5344CB8AC3E}">
        <p14:creationId xmlns:p14="http://schemas.microsoft.com/office/powerpoint/2010/main" val="44935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F48B-709A-FDE7-72B1-721465A6EEA3}"/>
              </a:ext>
            </a:extLst>
          </p:cNvPr>
          <p:cNvSpPr>
            <a:spLocks noGrp="1"/>
          </p:cNvSpPr>
          <p:nvPr>
            <p:ph type="title"/>
          </p:nvPr>
        </p:nvSpPr>
        <p:spPr>
          <a:xfrm>
            <a:off x="838200" y="365125"/>
            <a:ext cx="10515600" cy="1460500"/>
          </a:xfrm>
        </p:spPr>
        <p:txBody>
          <a:bodyPr>
            <a:noAutofit/>
          </a:bodyPr>
          <a:lstStyle/>
          <a:p>
            <a:pPr algn="ctr"/>
            <a:r>
              <a:rPr lang="en-GB" sz="4000" dirty="0">
                <a:latin typeface="Arial" panose="020B0604020202020204" pitchFamily="34" charset="0"/>
                <a:cs typeface="Arial" panose="020B0604020202020204" pitchFamily="34" charset="0"/>
              </a:rPr>
              <a:t>Local Perspective Durham’s Place in the ICS</a:t>
            </a:r>
          </a:p>
        </p:txBody>
      </p:sp>
      <p:sp>
        <p:nvSpPr>
          <p:cNvPr id="3" name="Content Placeholder 2">
            <a:extLst>
              <a:ext uri="{FF2B5EF4-FFF2-40B4-BE49-F238E27FC236}">
                <a16:creationId xmlns:a16="http://schemas.microsoft.com/office/drawing/2014/main" id="{472B2291-9D21-2745-EBC5-7E3A47063CBC}"/>
              </a:ext>
            </a:extLst>
          </p:cNvPr>
          <p:cNvSpPr>
            <a:spLocks noGrp="1"/>
          </p:cNvSpPr>
          <p:nvPr>
            <p:ph idx="1"/>
          </p:nvPr>
        </p:nvSpPr>
        <p:spPr>
          <a:xfrm>
            <a:off x="838200" y="3003259"/>
            <a:ext cx="10515600" cy="3173704"/>
          </a:xfrm>
        </p:spPr>
        <p:txBody>
          <a:bodyPr>
            <a:normAutofit/>
          </a:bodyPr>
          <a:lstStyle/>
          <a:p>
            <a:pPr marL="0" indent="0" algn="ctr">
              <a:buNone/>
            </a:pPr>
            <a:r>
              <a:rPr lang="en-GB" sz="4000" dirty="0">
                <a:latin typeface="Arial" panose="020B0604020202020204" pitchFamily="34" charset="0"/>
                <a:cs typeface="Arial" panose="020B0604020202020204" pitchFamily="34" charset="0"/>
              </a:rPr>
              <a:t>Sarah Burns</a:t>
            </a:r>
          </a:p>
          <a:p>
            <a:pPr marL="0" indent="0" algn="ctr">
              <a:buNone/>
            </a:pPr>
            <a:r>
              <a:rPr lang="en-GB" sz="4000" dirty="0">
                <a:latin typeface="Arial" panose="020B0604020202020204" pitchFamily="34" charset="0"/>
                <a:cs typeface="Arial" panose="020B0604020202020204" pitchFamily="34" charset="0"/>
              </a:rPr>
              <a:t>Director of Place</a:t>
            </a:r>
          </a:p>
          <a:p>
            <a:pPr marL="0" indent="0" algn="ctr">
              <a:buNone/>
            </a:pPr>
            <a:r>
              <a:rPr lang="en-GB" sz="4000" dirty="0">
                <a:latin typeface="Arial" panose="020B0604020202020204" pitchFamily="34" charset="0"/>
                <a:cs typeface="Arial" panose="020B0604020202020204" pitchFamily="34" charset="0"/>
              </a:rPr>
              <a:t>Integrated Strategic Commissioning</a:t>
            </a:r>
          </a:p>
        </p:txBody>
      </p:sp>
    </p:spTree>
    <p:extLst>
      <p:ext uri="{BB962C8B-B14F-4D97-AF65-F5344CB8AC3E}">
        <p14:creationId xmlns:p14="http://schemas.microsoft.com/office/powerpoint/2010/main" val="232715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a:extLst>
              <a:ext uri="{FF2B5EF4-FFF2-40B4-BE49-F238E27FC236}">
                <a16:creationId xmlns:a16="http://schemas.microsoft.com/office/drawing/2014/main" id="{E612B745-47CF-4223-B09A-2A8946021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083"/>
          <a:stretch/>
        </p:blipFill>
        <p:spPr bwMode="auto">
          <a:xfrm>
            <a:off x="5833842" y="1164183"/>
            <a:ext cx="4758706" cy="4555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CA6CC7-4A04-457F-9375-254C9709FD26}"/>
              </a:ext>
            </a:extLst>
          </p:cNvPr>
          <p:cNvSpPr>
            <a:spLocks noGrp="1"/>
          </p:cNvSpPr>
          <p:nvPr>
            <p:ph type="title"/>
          </p:nvPr>
        </p:nvSpPr>
        <p:spPr>
          <a:xfrm>
            <a:off x="1789863" y="541039"/>
            <a:ext cx="6344662" cy="718199"/>
          </a:xfrm>
        </p:spPr>
        <p:txBody>
          <a:bodyPr>
            <a:normAutofit fontScale="90000"/>
          </a:bodyPr>
          <a:lstStyle/>
          <a:p>
            <a:r>
              <a:rPr lang="en-GB" sz="3600" b="1" dirty="0">
                <a:solidFill>
                  <a:schemeClr val="accent1"/>
                </a:solidFill>
                <a:latin typeface="Arial" panose="020B0604020202020204" pitchFamily="34" charset="0"/>
                <a:cs typeface="Arial" panose="020B0604020202020204" pitchFamily="34" charset="0"/>
              </a:rPr>
              <a:t>What is an ICS, ICB and ICP?  </a:t>
            </a:r>
          </a:p>
        </p:txBody>
      </p:sp>
      <p:sp>
        <p:nvSpPr>
          <p:cNvPr id="7" name="Rectangle 6">
            <a:extLst>
              <a:ext uri="{FF2B5EF4-FFF2-40B4-BE49-F238E27FC236}">
                <a16:creationId xmlns:a16="http://schemas.microsoft.com/office/drawing/2014/main" id="{773471EB-95B1-4F7B-AA5C-494377789405}"/>
              </a:ext>
            </a:extLst>
          </p:cNvPr>
          <p:cNvSpPr/>
          <p:nvPr/>
        </p:nvSpPr>
        <p:spPr>
          <a:xfrm>
            <a:off x="5972516" y="1314107"/>
            <a:ext cx="1417878" cy="71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2FC0A7A4-77DE-4F6D-B213-390E114C75F6}"/>
              </a:ext>
            </a:extLst>
          </p:cNvPr>
          <p:cNvSpPr/>
          <p:nvPr/>
        </p:nvSpPr>
        <p:spPr>
          <a:xfrm>
            <a:off x="4327282" y="1755570"/>
            <a:ext cx="1140068" cy="487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C317660F-AFA3-411E-A023-CE929D1DD8BD}"/>
              </a:ext>
            </a:extLst>
          </p:cNvPr>
          <p:cNvSpPr txBox="1">
            <a:spLocks/>
          </p:cNvSpPr>
          <p:nvPr/>
        </p:nvSpPr>
        <p:spPr>
          <a:xfrm>
            <a:off x="1943306" y="1755569"/>
            <a:ext cx="4496643" cy="3261048"/>
          </a:xfrm>
          <a:prstGeom prst="rect">
            <a:avLst/>
          </a:prstGeom>
          <a:solidFill>
            <a:schemeClr val="bg2"/>
          </a:solidFill>
          <a:ln w="19050">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1275" b="1" dirty="0">
                <a:solidFill>
                  <a:prstClr val="black"/>
                </a:solidFill>
                <a:ea typeface="Calibri" panose="020F0502020204030204" pitchFamily="34" charset="0"/>
              </a:rPr>
              <a:t>Integrated Care System (ICS) </a:t>
            </a:r>
            <a:r>
              <a:rPr lang="en-GB" sz="1275" dirty="0">
                <a:solidFill>
                  <a:prstClr val="black"/>
                </a:solidFill>
                <a:ea typeface="Calibri" panose="020F0502020204030204" pitchFamily="34" charset="0"/>
              </a:rPr>
              <a:t>–</a:t>
            </a:r>
            <a:r>
              <a:rPr lang="en-GB" sz="1275" b="1" dirty="0">
                <a:solidFill>
                  <a:prstClr val="black"/>
                </a:solidFill>
                <a:ea typeface="Calibri" panose="020F0502020204030204" pitchFamily="34" charset="0"/>
              </a:rPr>
              <a:t> </a:t>
            </a:r>
            <a:r>
              <a:rPr lang="en-GB" sz="1275" dirty="0">
                <a:solidFill>
                  <a:prstClr val="black"/>
                </a:solidFill>
                <a:ea typeface="Calibri" panose="020F0502020204030204" pitchFamily="34" charset="0"/>
              </a:rPr>
              <a:t>includes all of the organisations responsible for health and wellbeing working together across a region to plan and deliver services for our communities.  </a:t>
            </a:r>
          </a:p>
          <a:p>
            <a:pPr marL="0" indent="0" defTabSz="685800">
              <a:spcBef>
                <a:spcPts val="750"/>
              </a:spcBef>
              <a:buNone/>
              <a:defRPr/>
            </a:pPr>
            <a:r>
              <a:rPr lang="en-GB" sz="1275" dirty="0">
                <a:solidFill>
                  <a:prstClr val="black"/>
                </a:solidFill>
                <a:ea typeface="Calibri" panose="020F0502020204030204" pitchFamily="34" charset="0"/>
              </a:rPr>
              <a:t>It is not an organisation but works through the following bodies:</a:t>
            </a:r>
          </a:p>
          <a:p>
            <a:pPr lvl="0">
              <a:defRPr/>
            </a:pPr>
            <a:r>
              <a:rPr lang="en-GB" sz="1275" b="1" dirty="0">
                <a:solidFill>
                  <a:prstClr val="black"/>
                </a:solidFill>
                <a:ea typeface="Calibri" panose="020F0502020204030204" pitchFamily="34" charset="0"/>
              </a:rPr>
              <a:t>Integrated Care Board (ICB) </a:t>
            </a:r>
            <a:r>
              <a:rPr lang="en-GB" sz="1275" dirty="0">
                <a:solidFill>
                  <a:prstClr val="black"/>
                </a:solidFill>
                <a:ea typeface="Calibri" panose="020F0502020204030204" pitchFamily="34" charset="0"/>
              </a:rPr>
              <a:t>– a statutory NHS organisation that took on the responsibilities of the former CCGs and some of the functions held by NHS England. The ICB will also work with a range of partners at ‘place level’ in each of the 14 local authority areas in our region.</a:t>
            </a:r>
            <a:endParaRPr lang="en-GB" sz="1275" dirty="0">
              <a:solidFill>
                <a:prstClr val="black"/>
              </a:solidFill>
              <a:latin typeface="Calibri" panose="020F0502020204030204" pitchFamily="34" charset="0"/>
              <a:ea typeface="Calibri" panose="020F0502020204030204" pitchFamily="34" charset="0"/>
            </a:endParaRPr>
          </a:p>
          <a:p>
            <a:pPr marL="171450" indent="-171450" defTabSz="685800">
              <a:spcBef>
                <a:spcPts val="750"/>
              </a:spcBef>
              <a:defRPr/>
            </a:pPr>
            <a:r>
              <a:rPr lang="en-GB" sz="1275" b="1" dirty="0">
                <a:solidFill>
                  <a:prstClr val="black"/>
                </a:solidFill>
                <a:ea typeface="Calibri" panose="020F0502020204030204" pitchFamily="34" charset="0"/>
              </a:rPr>
              <a:t>Integrated Care Partnership (ICP) </a:t>
            </a:r>
            <a:r>
              <a:rPr lang="en-GB" sz="1275" dirty="0">
                <a:solidFill>
                  <a:prstClr val="black"/>
                </a:solidFill>
                <a:ea typeface="Calibri" panose="020F0502020204030204" pitchFamily="34" charset="0"/>
              </a:rPr>
              <a:t>– a joint committee of the ICB and the 14 local authorities in the ICS area – plus other invited partners - responsible for developing an </a:t>
            </a:r>
            <a:r>
              <a:rPr lang="en-GB" sz="1275" b="1" dirty="0">
                <a:solidFill>
                  <a:prstClr val="black"/>
                </a:solidFill>
                <a:ea typeface="Calibri" panose="020F0502020204030204" pitchFamily="34" charset="0"/>
              </a:rPr>
              <a:t>integrated care strategy </a:t>
            </a:r>
            <a:r>
              <a:rPr lang="en-GB" sz="1275" dirty="0">
                <a:solidFill>
                  <a:prstClr val="black"/>
                </a:solidFill>
                <a:ea typeface="Calibri" panose="020F0502020204030204" pitchFamily="34" charset="0"/>
              </a:rPr>
              <a:t>for the ICS.</a:t>
            </a:r>
            <a:endParaRPr lang="en-GB" sz="975" dirty="0">
              <a:solidFill>
                <a:prstClr val="black"/>
              </a:solidFill>
              <a:latin typeface="Calibri" panose="020F0502020204030204" pitchFamily="34" charset="0"/>
              <a:ea typeface="Calibri" panose="020F0502020204030204" pitchFamily="34" charset="0"/>
            </a:endParaRPr>
          </a:p>
          <a:p>
            <a:pPr marL="171450" indent="-171450" defTabSz="685800">
              <a:spcBef>
                <a:spcPts val="750"/>
              </a:spcBef>
              <a:defRPr/>
            </a:pPr>
            <a:endParaRPr lang="en-GB" sz="2100" dirty="0">
              <a:solidFill>
                <a:prstClr val="black"/>
              </a:solidFill>
            </a:endParaRPr>
          </a:p>
        </p:txBody>
      </p:sp>
      <p:sp>
        <p:nvSpPr>
          <p:cNvPr id="14" name="TextBox 13">
            <a:extLst>
              <a:ext uri="{FF2B5EF4-FFF2-40B4-BE49-F238E27FC236}">
                <a16:creationId xmlns:a16="http://schemas.microsoft.com/office/drawing/2014/main" id="{783CC3E6-F81A-4BF5-916B-E638DFBE6B66}"/>
              </a:ext>
            </a:extLst>
          </p:cNvPr>
          <p:cNvSpPr txBox="1"/>
          <p:nvPr/>
        </p:nvSpPr>
        <p:spPr>
          <a:xfrm>
            <a:off x="7785707" y="5266633"/>
            <a:ext cx="2324240" cy="577081"/>
          </a:xfrm>
          <a:prstGeom prst="rect">
            <a:avLst/>
          </a:prstGeom>
          <a:noFill/>
        </p:spPr>
        <p:txBody>
          <a:bodyPr wrap="square" rtlCol="0">
            <a:spAutoFit/>
          </a:bodyPr>
          <a:lstStyle/>
          <a:p>
            <a:pPr algn="ctr" defTabSz="685800">
              <a:defRPr/>
            </a:pPr>
            <a:r>
              <a:rPr lang="en-GB" sz="1050" b="1" dirty="0">
                <a:solidFill>
                  <a:prstClr val="black"/>
                </a:solidFill>
                <a:latin typeface="Calibri" panose="020F0502020204030204"/>
              </a:rPr>
              <a:t>42 Integrated Care Boards established across England from 1 July 2022 – replacing the former CCGs</a:t>
            </a:r>
          </a:p>
        </p:txBody>
      </p:sp>
      <p:sp>
        <p:nvSpPr>
          <p:cNvPr id="3" name="Rectangle 2">
            <a:extLst>
              <a:ext uri="{FF2B5EF4-FFF2-40B4-BE49-F238E27FC236}">
                <a16:creationId xmlns:a16="http://schemas.microsoft.com/office/drawing/2014/main" id="{F634027E-F902-3705-F36B-867C291E95BE}"/>
              </a:ext>
            </a:extLst>
          </p:cNvPr>
          <p:cNvSpPr/>
          <p:nvPr/>
        </p:nvSpPr>
        <p:spPr>
          <a:xfrm>
            <a:off x="5638801" y="5433364"/>
            <a:ext cx="648417" cy="3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338228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23DA-A86D-82BB-BA8C-BF34712F947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County Durham as Part of the Integrated Care Board and the Integrated Care System</a:t>
            </a:r>
          </a:p>
        </p:txBody>
      </p:sp>
      <p:sp>
        <p:nvSpPr>
          <p:cNvPr id="6" name="Content Placeholder 5">
            <a:extLst>
              <a:ext uri="{FF2B5EF4-FFF2-40B4-BE49-F238E27FC236}">
                <a16:creationId xmlns:a16="http://schemas.microsoft.com/office/drawing/2014/main" id="{4AC79246-1123-5844-7B5E-86889F3EBA1E}"/>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Quick Recap</a:t>
            </a:r>
          </a:p>
          <a:p>
            <a:pPr lvl="1"/>
            <a:r>
              <a:rPr lang="en-GB" dirty="0">
                <a:latin typeface="Arial" panose="020B0604020202020204" pitchFamily="34" charset="0"/>
                <a:cs typeface="Arial" panose="020B0604020202020204" pitchFamily="34" charset="0"/>
              </a:rPr>
              <a:t>Integrated Care Board – statutory organisation</a:t>
            </a:r>
          </a:p>
          <a:p>
            <a:pPr lvl="1"/>
            <a:r>
              <a:rPr lang="en-GB" dirty="0">
                <a:latin typeface="Arial" panose="020B0604020202020204" pitchFamily="34" charset="0"/>
                <a:cs typeface="Arial" panose="020B0604020202020204" pitchFamily="34" charset="0"/>
              </a:rPr>
              <a:t>Integrated Care System – all organisations responsible for health and wellbeing working together</a:t>
            </a:r>
          </a:p>
        </p:txBody>
      </p:sp>
      <p:pic>
        <p:nvPicPr>
          <p:cNvPr id="7" name="Content Placeholder 4">
            <a:extLst>
              <a:ext uri="{FF2B5EF4-FFF2-40B4-BE49-F238E27FC236}">
                <a16:creationId xmlns:a16="http://schemas.microsoft.com/office/drawing/2014/main" id="{6E7AAC62-3120-9F34-6E34-B3196A031F90}"/>
              </a:ext>
            </a:extLst>
          </p:cNvPr>
          <p:cNvPicPr>
            <a:picLocks noChangeAspect="1"/>
          </p:cNvPicPr>
          <p:nvPr/>
        </p:nvPicPr>
        <p:blipFill>
          <a:blip r:embed="rId2"/>
          <a:stretch>
            <a:fillRect/>
          </a:stretch>
        </p:blipFill>
        <p:spPr>
          <a:xfrm>
            <a:off x="3226676" y="3592302"/>
            <a:ext cx="5430097" cy="3005632"/>
          </a:xfrm>
          <a:prstGeom prst="rect">
            <a:avLst/>
          </a:prstGeom>
        </p:spPr>
      </p:pic>
    </p:spTree>
    <p:extLst>
      <p:ext uri="{BB962C8B-B14F-4D97-AF65-F5344CB8AC3E}">
        <p14:creationId xmlns:p14="http://schemas.microsoft.com/office/powerpoint/2010/main" val="115262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23DA-A86D-82BB-BA8C-BF34712F947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County Durham as Part of the Integrated Care Board and the Integrated Care System</a:t>
            </a:r>
          </a:p>
        </p:txBody>
      </p:sp>
      <p:sp>
        <p:nvSpPr>
          <p:cNvPr id="6" name="Content Placeholder 5">
            <a:extLst>
              <a:ext uri="{FF2B5EF4-FFF2-40B4-BE49-F238E27FC236}">
                <a16:creationId xmlns:a16="http://schemas.microsoft.com/office/drawing/2014/main" id="{4AC79246-1123-5844-7B5E-86889F3EBA1E}"/>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Quick Recap</a:t>
            </a:r>
          </a:p>
          <a:p>
            <a:pPr lvl="1"/>
            <a:r>
              <a:rPr lang="en-GB" dirty="0">
                <a:latin typeface="Arial" panose="020B0604020202020204" pitchFamily="34" charset="0"/>
                <a:cs typeface="Arial" panose="020B0604020202020204" pitchFamily="34" charset="0"/>
              </a:rPr>
              <a:t>NENC population c3m</a:t>
            </a:r>
          </a:p>
          <a:p>
            <a:pPr lvl="1"/>
            <a:r>
              <a:rPr lang="en-GB" dirty="0">
                <a:latin typeface="Arial" panose="020B0604020202020204" pitchFamily="34" charset="0"/>
                <a:cs typeface="Arial" panose="020B0604020202020204" pitchFamily="34" charset="0"/>
              </a:rPr>
              <a:t>ICB divided into 4 partnerships – ICPs</a:t>
            </a:r>
          </a:p>
          <a:p>
            <a:pPr lvl="1"/>
            <a:r>
              <a:rPr lang="en-GB" dirty="0">
                <a:latin typeface="Arial" panose="020B0604020202020204" pitchFamily="34" charset="0"/>
                <a:cs typeface="Arial" panose="020B0604020202020204" pitchFamily="34" charset="0"/>
              </a:rPr>
              <a:t>County Durham is part of the Central partnership</a:t>
            </a:r>
          </a:p>
          <a:p>
            <a:pPr lvl="1"/>
            <a:r>
              <a:rPr lang="en-GB" dirty="0">
                <a:latin typeface="Arial" panose="020B0604020202020204" pitchFamily="34" charset="0"/>
                <a:cs typeface="Arial" panose="020B0604020202020204" pitchFamily="34" charset="0"/>
              </a:rPr>
              <a:t>County Durham represents 1/5 of the population</a:t>
            </a:r>
          </a:p>
          <a:p>
            <a:pPr lvl="1"/>
            <a:endParaRPr lang="en-GB" dirty="0">
              <a:latin typeface="Arial" panose="020B0604020202020204" pitchFamily="34" charset="0"/>
              <a:cs typeface="Arial" panose="020B0604020202020204" pitchFamily="34" charset="0"/>
            </a:endParaRPr>
          </a:p>
        </p:txBody>
      </p:sp>
      <p:pic>
        <p:nvPicPr>
          <p:cNvPr id="1026" name="Picture 2" descr="Home | North East and North Cumbria NHS">
            <a:extLst>
              <a:ext uri="{FF2B5EF4-FFF2-40B4-BE49-F238E27FC236}">
                <a16:creationId xmlns:a16="http://schemas.microsoft.com/office/drawing/2014/main" id="{128A5460-788B-0B40-1522-FC1CD8E8F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466" y="2987040"/>
            <a:ext cx="4995333"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4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23DA-A86D-82BB-BA8C-BF34712F9476}"/>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What is different about Durham</a:t>
            </a:r>
          </a:p>
        </p:txBody>
      </p:sp>
      <p:sp>
        <p:nvSpPr>
          <p:cNvPr id="6" name="Content Placeholder 5">
            <a:extLst>
              <a:ext uri="{FF2B5EF4-FFF2-40B4-BE49-F238E27FC236}">
                <a16:creationId xmlns:a16="http://schemas.microsoft.com/office/drawing/2014/main" id="{4AC79246-1123-5844-7B5E-86889F3EBA1E}"/>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Strength of our partnerships</a:t>
            </a:r>
          </a:p>
          <a:p>
            <a:pPr lvl="1"/>
            <a:r>
              <a:rPr lang="en-GB" dirty="0">
                <a:latin typeface="Arial" panose="020B0604020202020204" pitchFamily="34" charset="0"/>
                <a:cs typeface="Arial" panose="020B0604020202020204" pitchFamily="34" charset="0"/>
              </a:rPr>
              <a:t>System wide partnerships like CDP and sub groups like Better Together</a:t>
            </a:r>
          </a:p>
          <a:p>
            <a:pPr lvl="1"/>
            <a:r>
              <a:rPr lang="en-GB" dirty="0">
                <a:latin typeface="Arial" panose="020B0604020202020204" pitchFamily="34" charset="0"/>
                <a:cs typeface="Arial" panose="020B0604020202020204" pitchFamily="34" charset="0"/>
              </a:rPr>
              <a:t>County Durham Care Partnership</a:t>
            </a:r>
          </a:p>
          <a:p>
            <a:pPr lvl="1"/>
            <a:r>
              <a:rPr lang="en-GB" dirty="0">
                <a:latin typeface="Arial" panose="020B0604020202020204" pitchFamily="34" charset="0"/>
                <a:cs typeface="Arial" panose="020B0604020202020204" pitchFamily="34" charset="0"/>
              </a:rPr>
              <a:t>Integrated working</a:t>
            </a:r>
          </a:p>
          <a:p>
            <a:pPr lvl="1"/>
            <a:r>
              <a:rPr lang="en-GB" dirty="0">
                <a:latin typeface="Arial" panose="020B0604020202020204" pitchFamily="34" charset="0"/>
                <a:cs typeface="Arial" panose="020B0604020202020204" pitchFamily="34" charset="0"/>
              </a:rPr>
              <a:t>Number of senior joint appointments – increasing</a:t>
            </a:r>
          </a:p>
          <a:p>
            <a:pPr lvl="1"/>
            <a:r>
              <a:rPr lang="en-GB" dirty="0">
                <a:latin typeface="Arial" panose="020B0604020202020204" pitchFamily="34" charset="0"/>
                <a:cs typeface="Arial" panose="020B0604020202020204" pitchFamily="34" charset="0"/>
              </a:rPr>
              <a:t>Well developed governance – preparing us for the formation of a joint committee</a:t>
            </a: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299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69D7D7-1091-071C-D23C-D49488AD07D3}"/>
              </a:ext>
            </a:extLst>
          </p:cNvPr>
          <p:cNvPicPr>
            <a:picLocks noChangeAspect="1"/>
          </p:cNvPicPr>
          <p:nvPr/>
        </p:nvPicPr>
        <p:blipFill>
          <a:blip r:embed="rId2"/>
          <a:stretch>
            <a:fillRect/>
          </a:stretch>
        </p:blipFill>
        <p:spPr>
          <a:xfrm>
            <a:off x="1163948" y="231371"/>
            <a:ext cx="8949704" cy="6395258"/>
          </a:xfrm>
          <a:prstGeom prst="rect">
            <a:avLst/>
          </a:prstGeom>
        </p:spPr>
      </p:pic>
    </p:spTree>
    <p:extLst>
      <p:ext uri="{BB962C8B-B14F-4D97-AF65-F5344CB8AC3E}">
        <p14:creationId xmlns:p14="http://schemas.microsoft.com/office/powerpoint/2010/main" val="338592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23DA-A86D-82BB-BA8C-BF34712F9476}"/>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Our priorities</a:t>
            </a:r>
          </a:p>
        </p:txBody>
      </p:sp>
      <p:sp>
        <p:nvSpPr>
          <p:cNvPr id="6" name="Content Placeholder 5">
            <a:extLst>
              <a:ext uri="{FF2B5EF4-FFF2-40B4-BE49-F238E27FC236}">
                <a16:creationId xmlns:a16="http://schemas.microsoft.com/office/drawing/2014/main" id="{4AC79246-1123-5844-7B5E-86889F3EBA1E}"/>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JSNAA</a:t>
            </a:r>
          </a:p>
          <a:p>
            <a:r>
              <a:rPr lang="en-GB" dirty="0">
                <a:latin typeface="Arial" panose="020B0604020202020204" pitchFamily="34" charset="0"/>
                <a:cs typeface="Arial" panose="020B0604020202020204" pitchFamily="34" charset="0"/>
              </a:rPr>
              <a:t>JLHWS</a:t>
            </a:r>
          </a:p>
          <a:p>
            <a:r>
              <a:rPr lang="en-GB" dirty="0">
                <a:latin typeface="Arial" panose="020B0604020202020204" pitchFamily="34" charset="0"/>
                <a:cs typeface="Arial" panose="020B0604020202020204" pitchFamily="34" charset="0"/>
              </a:rPr>
              <a:t>ICB plan, but most importantly our local plan</a:t>
            </a:r>
          </a:p>
          <a:p>
            <a:r>
              <a:rPr lang="en-GB" dirty="0">
                <a:latin typeface="Arial" panose="020B0604020202020204" pitchFamily="34" charset="0"/>
                <a:cs typeface="Arial" panose="020B0604020202020204" pitchFamily="34" charset="0"/>
              </a:rPr>
              <a:t>County Durham plan to be signed off by HWBB in June 2023</a:t>
            </a:r>
          </a:p>
          <a:p>
            <a:pPr lvl="1"/>
            <a:r>
              <a:rPr lang="en-GB" dirty="0">
                <a:latin typeface="Arial" panose="020B0604020202020204" pitchFamily="34" charset="0"/>
                <a:cs typeface="Arial" panose="020B0604020202020204" pitchFamily="34" charset="0"/>
              </a:rPr>
              <a:t>Starting well</a:t>
            </a:r>
          </a:p>
          <a:p>
            <a:pPr lvl="1"/>
            <a:r>
              <a:rPr lang="en-GB" dirty="0">
                <a:latin typeface="Arial" panose="020B0604020202020204" pitchFamily="34" charset="0"/>
                <a:cs typeface="Arial" panose="020B0604020202020204" pitchFamily="34" charset="0"/>
              </a:rPr>
              <a:t>Living well</a:t>
            </a:r>
          </a:p>
          <a:p>
            <a:pPr lvl="1"/>
            <a:r>
              <a:rPr lang="en-GB" dirty="0">
                <a:latin typeface="Arial" panose="020B0604020202020204" pitchFamily="34" charset="0"/>
                <a:cs typeface="Arial" panose="020B0604020202020204" pitchFamily="34" charset="0"/>
              </a:rPr>
              <a:t>Ageing well</a:t>
            </a:r>
          </a:p>
          <a:p>
            <a:pPr lvl="1"/>
            <a:r>
              <a:rPr lang="en-GB" dirty="0">
                <a:latin typeface="Arial" panose="020B0604020202020204" pitchFamily="34" charset="0"/>
                <a:cs typeface="Arial" panose="020B0604020202020204" pitchFamily="34" charset="0"/>
              </a:rPr>
              <a:t>Enabling functions</a:t>
            </a:r>
          </a:p>
          <a:p>
            <a:pPr marL="457200"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42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7B434F-92EC-9C94-7DF0-99CB32363A2D}"/>
              </a:ext>
            </a:extLst>
          </p:cNvPr>
          <p:cNvSpPr/>
          <p:nvPr/>
        </p:nvSpPr>
        <p:spPr>
          <a:xfrm>
            <a:off x="6032287" y="1389580"/>
            <a:ext cx="2056353" cy="4078840"/>
          </a:xfrm>
          <a:prstGeom prst="rect">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algn="ctr" defTabSz="685800">
              <a:defRPr/>
            </a:pPr>
            <a:endParaRPr lang="en-GB" sz="1200" dirty="0">
              <a:solidFill>
                <a:prstClr val="black"/>
              </a:solidFill>
              <a:latin typeface="Arial" panose="020B0604020202020204" pitchFamily="34" charset="0"/>
              <a:cs typeface="Arial" panose="020B0604020202020204" pitchFamily="34" charset="0"/>
            </a:endParaRPr>
          </a:p>
          <a:p>
            <a:pPr algn="ctr" defTabSz="685800">
              <a:defRPr/>
            </a:pPr>
            <a:r>
              <a:rPr lang="en-GB" sz="1200" dirty="0">
                <a:solidFill>
                  <a:prstClr val="black"/>
                </a:solidFill>
                <a:latin typeface="Arial" panose="020B0604020202020204" pitchFamily="34" charset="0"/>
                <a:cs typeface="Arial" panose="020B0604020202020204" pitchFamily="34" charset="0"/>
              </a:rPr>
              <a:t>Working with partners in NHS, Social Care, and Voluntary and Community Sector organisations at scale on key strategic initiatives where it makes sense to do so. Harnessing our collective resources and expertise to invest wisely and make faster progress on improving health outcomes.</a:t>
            </a:r>
          </a:p>
          <a:p>
            <a:pPr algn="ctr" defTabSz="685800">
              <a:defRPr/>
            </a:pPr>
            <a:endParaRPr lang="en-US" sz="1200" dirty="0">
              <a:solidFill>
                <a:prstClr val="black"/>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09A2-AEB3-48BB-917F-94EC7C2B6A01}"/>
              </a:ext>
            </a:extLst>
          </p:cNvPr>
          <p:cNvSpPr>
            <a:spLocks noGrp="1"/>
          </p:cNvSpPr>
          <p:nvPr>
            <p:ph type="title"/>
          </p:nvPr>
        </p:nvSpPr>
        <p:spPr>
          <a:xfrm>
            <a:off x="1887929" y="519200"/>
            <a:ext cx="8833757" cy="554277"/>
          </a:xfrm>
        </p:spPr>
        <p:txBody>
          <a:bodyPr anchor="t">
            <a:normAutofit/>
          </a:bodyPr>
          <a:lstStyle/>
          <a:p>
            <a:r>
              <a:rPr lang="en-GB" sz="2700" b="1" dirty="0">
                <a:solidFill>
                  <a:schemeClr val="accent1"/>
                </a:solidFill>
                <a:latin typeface="Arial" panose="020B0604020202020204" pitchFamily="34" charset="0"/>
                <a:ea typeface="+mj-lt"/>
                <a:cs typeface="Arial" panose="020B0604020202020204" pitchFamily="34" charset="0"/>
              </a:rPr>
              <a:t>Strategic aims of ICBs set by government</a:t>
            </a:r>
            <a:endParaRPr lang="en-US" sz="2700" b="1" dirty="0">
              <a:solidFill>
                <a:schemeClr val="accent1"/>
              </a:solidFill>
              <a:latin typeface="Arial" panose="020B0604020202020204" pitchFamily="34" charset="0"/>
              <a:ea typeface="+mj-lt"/>
              <a:cs typeface="Arial" panose="020B0604020202020204" pitchFamily="34" charset="0"/>
            </a:endParaRPr>
          </a:p>
        </p:txBody>
      </p:sp>
      <p:sp>
        <p:nvSpPr>
          <p:cNvPr id="11" name="Rectangle 10">
            <a:extLst>
              <a:ext uri="{FF2B5EF4-FFF2-40B4-BE49-F238E27FC236}">
                <a16:creationId xmlns:a16="http://schemas.microsoft.com/office/drawing/2014/main" id="{C9F58F63-5AEC-45B1-B5C2-BE79172AF8AB}"/>
              </a:ext>
            </a:extLst>
          </p:cNvPr>
          <p:cNvSpPr/>
          <p:nvPr/>
        </p:nvSpPr>
        <p:spPr>
          <a:xfrm>
            <a:off x="2152651" y="3570049"/>
            <a:ext cx="4246181" cy="1670934"/>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defRPr/>
            </a:pPr>
            <a:endParaRPr lang="en-US" sz="1425">
              <a:solidFill>
                <a:prstClr val="black"/>
              </a:solidFill>
              <a:latin typeface="Calibri" panose="020F0502020204030204"/>
            </a:endParaRPr>
          </a:p>
        </p:txBody>
      </p:sp>
      <p:sp>
        <p:nvSpPr>
          <p:cNvPr id="17" name="Rectangle 16">
            <a:extLst>
              <a:ext uri="{FF2B5EF4-FFF2-40B4-BE49-F238E27FC236}">
                <a16:creationId xmlns:a16="http://schemas.microsoft.com/office/drawing/2014/main" id="{99269599-0A15-1E97-4B63-AE6A3B5D12A2}"/>
              </a:ext>
            </a:extLst>
          </p:cNvPr>
          <p:cNvSpPr/>
          <p:nvPr/>
        </p:nvSpPr>
        <p:spPr>
          <a:xfrm>
            <a:off x="8160457" y="2201761"/>
            <a:ext cx="2180972" cy="7590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70272" defTabSz="685800">
              <a:defRPr/>
            </a:pPr>
            <a:r>
              <a:rPr lang="en-GB" sz="1200" b="1" dirty="0">
                <a:solidFill>
                  <a:prstClr val="white"/>
                </a:solidFill>
                <a:latin typeface="Arial" panose="020B0604020202020204" pitchFamily="34" charset="0"/>
                <a:cs typeface="Arial" panose="020B0604020202020204" pitchFamily="34" charset="0"/>
              </a:rPr>
              <a:t>Help the NHS support broader social and economic development</a:t>
            </a:r>
          </a:p>
        </p:txBody>
      </p:sp>
      <p:sp>
        <p:nvSpPr>
          <p:cNvPr id="18" name="Rectangle 17">
            <a:extLst>
              <a:ext uri="{FF2B5EF4-FFF2-40B4-BE49-F238E27FC236}">
                <a16:creationId xmlns:a16="http://schemas.microsoft.com/office/drawing/2014/main" id="{611C6342-553A-7397-9EB2-5A4657E0BFBC}"/>
              </a:ext>
            </a:extLst>
          </p:cNvPr>
          <p:cNvSpPr/>
          <p:nvPr/>
        </p:nvSpPr>
        <p:spPr>
          <a:xfrm>
            <a:off x="6030107" y="2202726"/>
            <a:ext cx="2058533" cy="7580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07181" defTabSz="685800">
              <a:defRPr/>
            </a:pPr>
            <a:r>
              <a:rPr lang="en-GB" sz="1200" b="1">
                <a:solidFill>
                  <a:prstClr val="white"/>
                </a:solidFill>
                <a:latin typeface="Arial" panose="020B0604020202020204" pitchFamily="34" charset="0"/>
                <a:cs typeface="Arial" panose="020B0604020202020204" pitchFamily="34" charset="0"/>
              </a:rPr>
              <a:t>Enhance productivity and value for money</a:t>
            </a:r>
          </a:p>
          <a:p>
            <a:pPr algn="ctr" defTabSz="685800">
              <a:defRPr/>
            </a:pPr>
            <a:endParaRPr lang="en-GB"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B4535372-832B-C729-2402-10C6ADF24E6C}"/>
              </a:ext>
            </a:extLst>
          </p:cNvPr>
          <p:cNvSpPr/>
          <p:nvPr/>
        </p:nvSpPr>
        <p:spPr>
          <a:xfrm>
            <a:off x="3903741" y="1389580"/>
            <a:ext cx="2056353" cy="40788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GB" sz="1200" dirty="0">
                <a:solidFill>
                  <a:prstClr val="black"/>
                </a:solidFill>
                <a:latin typeface="Arial" panose="020B0604020202020204" pitchFamily="34" charset="0"/>
                <a:cs typeface="Arial" panose="020B0604020202020204" pitchFamily="34" charset="0"/>
              </a:rPr>
              <a:t>Maximise the use of evidence-based tools, research, digital solutions and techniques to support our ambition to deliver better health and wellbeing outcomes in a way that meets the different needs of local people.</a:t>
            </a:r>
          </a:p>
          <a:p>
            <a:pPr algn="ctr" defTabSz="685800">
              <a:defRPr/>
            </a:pPr>
            <a:endParaRPr lang="en-GB" sz="1200" dirty="0">
              <a:solidFill>
                <a:prstClr val="black"/>
              </a:solidFill>
              <a:latin typeface="Arial" panose="020B0604020202020204" pitchFamily="34" charset="0"/>
              <a:cs typeface="Arial" panose="020B0604020202020204" pitchFamily="34" charset="0"/>
            </a:endParaRPr>
          </a:p>
          <a:p>
            <a:pPr algn="ct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US" sz="12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B05139C-8987-1245-4807-249AA175CABB}"/>
              </a:ext>
            </a:extLst>
          </p:cNvPr>
          <p:cNvSpPr/>
          <p:nvPr/>
        </p:nvSpPr>
        <p:spPr>
          <a:xfrm>
            <a:off x="3899177" y="2201761"/>
            <a:ext cx="2056353" cy="7590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3363" defTabSz="685800">
              <a:defRPr/>
            </a:pPr>
            <a:r>
              <a:rPr lang="en-GB" sz="1200" b="1">
                <a:solidFill>
                  <a:prstClr val="white"/>
                </a:solidFill>
                <a:latin typeface="Arial" panose="020B0604020202020204" pitchFamily="34" charset="0"/>
                <a:cs typeface="Arial" panose="020B0604020202020204" pitchFamily="34" charset="0"/>
              </a:rPr>
              <a:t>Tackle inequalities in outcomes, experience and access</a:t>
            </a:r>
          </a:p>
        </p:txBody>
      </p:sp>
      <p:sp>
        <p:nvSpPr>
          <p:cNvPr id="21" name="Rectangle 20">
            <a:extLst>
              <a:ext uri="{FF2B5EF4-FFF2-40B4-BE49-F238E27FC236}">
                <a16:creationId xmlns:a16="http://schemas.microsoft.com/office/drawing/2014/main" id="{1E502402-2E0F-E697-AA1A-446E9853C631}"/>
              </a:ext>
            </a:extLst>
          </p:cNvPr>
          <p:cNvSpPr/>
          <p:nvPr/>
        </p:nvSpPr>
        <p:spPr>
          <a:xfrm>
            <a:off x="1887928" y="2201762"/>
            <a:ext cx="1928336" cy="759042"/>
          </a:xfrm>
          <a:prstGeom prst="rect">
            <a:avLst/>
          </a:prstGeom>
          <a:solidFill>
            <a:srgbClr val="51C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GB"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D70C86BA-BE58-20A2-7D85-A4548C6BAE34}"/>
              </a:ext>
            </a:extLst>
          </p:cNvPr>
          <p:cNvSpPr/>
          <p:nvPr/>
        </p:nvSpPr>
        <p:spPr>
          <a:xfrm>
            <a:off x="1887928" y="1389580"/>
            <a:ext cx="1937730" cy="4078841"/>
          </a:xfrm>
          <a:prstGeom prst="rect">
            <a:avLst/>
          </a:prstGeom>
          <a:solidFill>
            <a:srgbClr val="51CA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algn="ctr" defTabSz="685800">
              <a:defRPr/>
            </a:pPr>
            <a:r>
              <a:rPr lang="en-GB" sz="1200" dirty="0">
                <a:solidFill>
                  <a:prstClr val="black"/>
                </a:solidFill>
                <a:latin typeface="Arial" panose="020B0604020202020204" pitchFamily="34" charset="0"/>
                <a:cs typeface="Arial" panose="020B0604020202020204" pitchFamily="34" charset="0"/>
              </a:rPr>
              <a:t>Continue to raise standards so services are high quality and delivered effectively making sure everyone has access to safe quality care whether in the community or in another setting.</a:t>
            </a: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200" dirty="0">
              <a:solidFill>
                <a:prstClr val="black"/>
              </a:solidFill>
              <a:latin typeface="Arial" panose="020B0604020202020204" pitchFamily="34" charset="0"/>
              <a:cs typeface="Arial" panose="020B0604020202020204" pitchFamily="34" charset="0"/>
            </a:endParaRPr>
          </a:p>
          <a:p>
            <a:pPr defTabSz="685800">
              <a:defRPr/>
            </a:pPr>
            <a:endParaRPr lang="en-GB" sz="1350" dirty="0">
              <a:solidFill>
                <a:prstClr val="black"/>
              </a:solidFill>
              <a:latin typeface="Arial"/>
              <a:cs typeface="Arial"/>
            </a:endParaRPr>
          </a:p>
        </p:txBody>
      </p:sp>
      <p:sp>
        <p:nvSpPr>
          <p:cNvPr id="24" name="Content Placeholder 4">
            <a:extLst>
              <a:ext uri="{FF2B5EF4-FFF2-40B4-BE49-F238E27FC236}">
                <a16:creationId xmlns:a16="http://schemas.microsoft.com/office/drawing/2014/main" id="{294A3227-58D3-BD29-FA1E-8D7D6B91338F}"/>
              </a:ext>
            </a:extLst>
          </p:cNvPr>
          <p:cNvSpPr>
            <a:spLocks noGrp="1"/>
          </p:cNvSpPr>
          <p:nvPr/>
        </p:nvSpPr>
        <p:spPr>
          <a:xfrm>
            <a:off x="2256410" y="2268644"/>
            <a:ext cx="1522277" cy="553998"/>
          </a:xfrm>
          <a:prstGeom prst="rect">
            <a:avLst/>
          </a:prstGeom>
        </p:spPr>
        <p:txBody>
          <a:bodyPr vert="horz" wrap="square" lIns="0" tIns="0" rIns="0" bIns="0" numCol="1" spcCol="432000" rtlCol="0">
            <a:sp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450"/>
              </a:spcAft>
              <a:buClr>
                <a:prstClr val="black"/>
              </a:buClr>
              <a:defRPr/>
            </a:pPr>
            <a:r>
              <a:rPr lang="en-GB" sz="1200" b="1">
                <a:solidFill>
                  <a:prstClr val="white"/>
                </a:solidFill>
                <a:latin typeface="Arial" panose="020B0604020202020204" pitchFamily="34" charset="0"/>
                <a:cs typeface="Arial" panose="020B0604020202020204" pitchFamily="34" charset="0"/>
              </a:rPr>
              <a:t>Improve outcomes in population health and healthcare</a:t>
            </a:r>
          </a:p>
        </p:txBody>
      </p:sp>
      <p:sp>
        <p:nvSpPr>
          <p:cNvPr id="31" name="Rectangle 30">
            <a:extLst>
              <a:ext uri="{FF2B5EF4-FFF2-40B4-BE49-F238E27FC236}">
                <a16:creationId xmlns:a16="http://schemas.microsoft.com/office/drawing/2014/main" id="{CE29A5B6-AB59-114F-8076-F15051469B15}"/>
              </a:ext>
            </a:extLst>
          </p:cNvPr>
          <p:cNvSpPr/>
          <p:nvPr/>
        </p:nvSpPr>
        <p:spPr>
          <a:xfrm>
            <a:off x="1960979" y="2173952"/>
            <a:ext cx="337477" cy="439085"/>
          </a:xfrm>
          <a:prstGeom prst="rect">
            <a:avLst/>
          </a:prstGeom>
          <a:noFill/>
          <a:ln w="9525" cap="flat" cmpd="sng" algn="ctr">
            <a:noFill/>
            <a:prstDash val="solid"/>
            <a:miter lim="800000"/>
          </a:ln>
          <a:effectLst/>
        </p:spPr>
        <p:txBody>
          <a:bodyPr lIns="0" tIns="27004"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SzPct val="100000"/>
              <a:defRPr/>
            </a:pPr>
            <a:r>
              <a:rPr lang="en-AU" sz="2700" b="1" kern="0">
                <a:solidFill>
                  <a:prstClr val="white"/>
                </a:solidFill>
                <a:latin typeface="Calibri" panose="020F0502020204030204"/>
                <a:sym typeface="+mn-lt"/>
              </a:rPr>
              <a:t>1</a:t>
            </a:r>
          </a:p>
        </p:txBody>
      </p:sp>
      <p:sp>
        <p:nvSpPr>
          <p:cNvPr id="33" name="Rectangle 32">
            <a:extLst>
              <a:ext uri="{FF2B5EF4-FFF2-40B4-BE49-F238E27FC236}">
                <a16:creationId xmlns:a16="http://schemas.microsoft.com/office/drawing/2014/main" id="{867DA1FE-F9AE-A106-A06F-9D28D17C7F90}"/>
              </a:ext>
            </a:extLst>
          </p:cNvPr>
          <p:cNvSpPr/>
          <p:nvPr/>
        </p:nvSpPr>
        <p:spPr>
          <a:xfrm>
            <a:off x="3972226" y="2173952"/>
            <a:ext cx="337477" cy="439085"/>
          </a:xfrm>
          <a:prstGeom prst="rect">
            <a:avLst/>
          </a:prstGeom>
          <a:noFill/>
          <a:ln w="9525" cap="flat" cmpd="sng" algn="ctr">
            <a:noFill/>
            <a:prstDash val="solid"/>
            <a:miter lim="800000"/>
          </a:ln>
          <a:effectLst/>
        </p:spPr>
        <p:txBody>
          <a:bodyPr lIns="0" tIns="27004"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SzPct val="100000"/>
              <a:defRPr/>
            </a:pPr>
            <a:r>
              <a:rPr lang="en-AU" sz="2700" b="1" kern="0">
                <a:solidFill>
                  <a:prstClr val="white"/>
                </a:solidFill>
                <a:latin typeface="Calibri" panose="020F0502020204030204"/>
                <a:sym typeface="+mn-lt"/>
              </a:rPr>
              <a:t>2</a:t>
            </a:r>
          </a:p>
        </p:txBody>
      </p:sp>
      <p:sp>
        <p:nvSpPr>
          <p:cNvPr id="34" name="Rectangle 33">
            <a:extLst>
              <a:ext uri="{FF2B5EF4-FFF2-40B4-BE49-F238E27FC236}">
                <a16:creationId xmlns:a16="http://schemas.microsoft.com/office/drawing/2014/main" id="{FC38F836-8464-4ED2-2284-B238F879AEA2}"/>
              </a:ext>
            </a:extLst>
          </p:cNvPr>
          <p:cNvSpPr/>
          <p:nvPr/>
        </p:nvSpPr>
        <p:spPr>
          <a:xfrm>
            <a:off x="6116183" y="2173952"/>
            <a:ext cx="337477" cy="484748"/>
          </a:xfrm>
          <a:prstGeom prst="rect">
            <a:avLst/>
          </a:prstGeom>
          <a:noFill/>
          <a:ln w="9525" cap="flat" cmpd="sng" algn="ctr">
            <a:noFill/>
            <a:prstDash val="solid"/>
            <a:miter lim="800000"/>
          </a:ln>
          <a:effectLst/>
        </p:spPr>
        <p:txBody>
          <a:bodyPr lIns="0" tIns="27004"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SzPct val="100000"/>
              <a:defRPr/>
            </a:pPr>
            <a:r>
              <a:rPr lang="en-AU" sz="2700" b="1" kern="0">
                <a:solidFill>
                  <a:prstClr val="white"/>
                </a:solidFill>
                <a:latin typeface="Calibri" panose="020F0502020204030204"/>
                <a:sym typeface="+mn-lt"/>
              </a:rPr>
              <a:t>3</a:t>
            </a:r>
          </a:p>
        </p:txBody>
      </p:sp>
      <p:sp>
        <p:nvSpPr>
          <p:cNvPr id="35" name="Rectangle 34">
            <a:extLst>
              <a:ext uri="{FF2B5EF4-FFF2-40B4-BE49-F238E27FC236}">
                <a16:creationId xmlns:a16="http://schemas.microsoft.com/office/drawing/2014/main" id="{5910039B-49C3-F89F-2E21-CF52796E9F4B}"/>
              </a:ext>
            </a:extLst>
          </p:cNvPr>
          <p:cNvSpPr/>
          <p:nvPr/>
        </p:nvSpPr>
        <p:spPr>
          <a:xfrm>
            <a:off x="8231688" y="2173951"/>
            <a:ext cx="332636" cy="538824"/>
          </a:xfrm>
          <a:prstGeom prst="rect">
            <a:avLst/>
          </a:prstGeom>
          <a:noFill/>
          <a:ln w="9525" cap="flat" cmpd="sng" algn="ctr">
            <a:noFill/>
            <a:prstDash val="solid"/>
            <a:miter lim="800000"/>
          </a:ln>
          <a:effectLst/>
        </p:spPr>
        <p:txBody>
          <a:bodyPr lIns="0" tIns="27004"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SzPct val="100000"/>
              <a:defRPr/>
            </a:pPr>
            <a:r>
              <a:rPr lang="en-AU" sz="2700" b="1" kern="0">
                <a:solidFill>
                  <a:prstClr val="white"/>
                </a:solidFill>
                <a:latin typeface="Calibri" panose="020F0502020204030204"/>
                <a:sym typeface="+mn-lt"/>
              </a:rPr>
              <a:t>4</a:t>
            </a:r>
          </a:p>
        </p:txBody>
      </p:sp>
      <p:pic>
        <p:nvPicPr>
          <p:cNvPr id="4" name="Graphic 3" descr="Medical">
            <a:extLst>
              <a:ext uri="{FF2B5EF4-FFF2-40B4-BE49-F238E27FC236}">
                <a16:creationId xmlns:a16="http://schemas.microsoft.com/office/drawing/2014/main" id="{FC3BFAAF-27BD-0B4A-A973-342346BE07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9196" y="1479304"/>
            <a:ext cx="685800" cy="685800"/>
          </a:xfrm>
          <a:prstGeom prst="rect">
            <a:avLst/>
          </a:prstGeom>
        </p:spPr>
      </p:pic>
      <p:pic>
        <p:nvPicPr>
          <p:cNvPr id="6" name="Graphic 5" descr="Scales of justice">
            <a:extLst>
              <a:ext uri="{FF2B5EF4-FFF2-40B4-BE49-F238E27FC236}">
                <a16:creationId xmlns:a16="http://schemas.microsoft.com/office/drawing/2014/main" id="{13FC56C9-97B9-094A-BE3F-77A158526E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84452" y="1469021"/>
            <a:ext cx="685800" cy="685800"/>
          </a:xfrm>
          <a:prstGeom prst="rect">
            <a:avLst/>
          </a:prstGeom>
        </p:spPr>
      </p:pic>
      <p:pic>
        <p:nvPicPr>
          <p:cNvPr id="8" name="Graphic 7" descr="Coins">
            <a:extLst>
              <a:ext uri="{FF2B5EF4-FFF2-40B4-BE49-F238E27FC236}">
                <a16:creationId xmlns:a16="http://schemas.microsoft.com/office/drawing/2014/main" id="{533A3849-DA50-D048-84F2-1C84AAE084D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6473" y="1445489"/>
            <a:ext cx="685800" cy="685800"/>
          </a:xfrm>
          <a:prstGeom prst="rect">
            <a:avLst/>
          </a:prstGeom>
        </p:spPr>
      </p:pic>
      <p:pic>
        <p:nvPicPr>
          <p:cNvPr id="10" name="Graphic 9" descr="User network">
            <a:extLst>
              <a:ext uri="{FF2B5EF4-FFF2-40B4-BE49-F238E27FC236}">
                <a16:creationId xmlns:a16="http://schemas.microsoft.com/office/drawing/2014/main" id="{4568DF46-B96D-9A4E-9654-BEB5C8E610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8493" y="1445489"/>
            <a:ext cx="685800" cy="685800"/>
          </a:xfrm>
          <a:prstGeom prst="rect">
            <a:avLst/>
          </a:prstGeom>
        </p:spPr>
      </p:pic>
      <p:sp>
        <p:nvSpPr>
          <p:cNvPr id="25" name="Rectangle 24">
            <a:extLst>
              <a:ext uri="{FF2B5EF4-FFF2-40B4-BE49-F238E27FC236}">
                <a16:creationId xmlns:a16="http://schemas.microsoft.com/office/drawing/2014/main" id="{402C7834-C289-669D-B3D4-10FE5A6840C0}"/>
              </a:ext>
            </a:extLst>
          </p:cNvPr>
          <p:cNvSpPr/>
          <p:nvPr/>
        </p:nvSpPr>
        <p:spPr>
          <a:xfrm>
            <a:off x="8160833" y="1389582"/>
            <a:ext cx="2175228" cy="4078841"/>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9304" algn="ctr" defTabSz="685800">
              <a:defRPr/>
            </a:pPr>
            <a:r>
              <a:rPr lang="en-GB" sz="1200">
                <a:solidFill>
                  <a:prstClr val="black"/>
                </a:solidFill>
                <a:latin typeface="Arial" panose="020B0604020202020204" pitchFamily="34" charset="0"/>
                <a:cs typeface="Arial" panose="020B0604020202020204" pitchFamily="34" charset="0"/>
              </a:rPr>
              <a:t>Focus on improving population health and </a:t>
            </a:r>
            <a:br>
              <a:rPr lang="en-GB" sz="1200">
                <a:solidFill>
                  <a:prstClr val="black"/>
                </a:solidFill>
                <a:latin typeface="Arial" panose="020B0604020202020204" pitchFamily="34" charset="0"/>
                <a:cs typeface="Arial" panose="020B0604020202020204" pitchFamily="34" charset="0"/>
              </a:rPr>
            </a:br>
            <a:r>
              <a:rPr lang="en-GB" sz="1200">
                <a:solidFill>
                  <a:prstClr val="black"/>
                </a:solidFill>
                <a:latin typeface="Arial" panose="020B0604020202020204" pitchFamily="34" charset="0"/>
                <a:cs typeface="Arial" panose="020B0604020202020204" pitchFamily="34" charset="0"/>
              </a:rPr>
              <a:t>well-being through tackling the wider socio-economic determinants of health that have an impact on the communities we serve.</a:t>
            </a:r>
          </a:p>
          <a:p>
            <a:pPr marL="139304" defTabSz="685800">
              <a:defRPr/>
            </a:pPr>
            <a:endParaRPr lang="en-GB" sz="1200">
              <a:solidFill>
                <a:prstClr val="black"/>
              </a:solidFill>
              <a:latin typeface="Arial" panose="020B0604020202020204" pitchFamily="34" charset="0"/>
              <a:cs typeface="Arial" panose="020B0604020202020204" pitchFamily="34" charset="0"/>
            </a:endParaRPr>
          </a:p>
          <a:p>
            <a:pPr marL="139304" defTabSz="685800">
              <a:defRPr/>
            </a:pPr>
            <a:endParaRPr lang="en-GB" sz="1200">
              <a:solidFill>
                <a:prstClr val="black"/>
              </a:solidFill>
              <a:latin typeface="Arial" panose="020B0604020202020204" pitchFamily="34" charset="0"/>
              <a:cs typeface="Arial" panose="020B0604020202020204" pitchFamily="34" charset="0"/>
            </a:endParaRPr>
          </a:p>
          <a:p>
            <a:pPr marL="139304" defTabSz="685800">
              <a:defRPr/>
            </a:pPr>
            <a:endParaRPr lang="en-GB" sz="1200">
              <a:solidFill>
                <a:prstClr val="black"/>
              </a:solidFill>
              <a:latin typeface="Arial" panose="020B0604020202020204" pitchFamily="34" charset="0"/>
              <a:cs typeface="Arial" panose="020B0604020202020204" pitchFamily="34" charset="0"/>
            </a:endParaRPr>
          </a:p>
          <a:p>
            <a:pPr marL="139304" defTabSz="685800">
              <a:defRPr/>
            </a:pPr>
            <a:endParaRPr lang="en-GB" sz="1200">
              <a:solidFill>
                <a:prstClr val="black"/>
              </a:solidFill>
              <a:latin typeface="Arial" panose="020B0604020202020204" pitchFamily="34" charset="0"/>
              <a:cs typeface="Arial" panose="020B0604020202020204" pitchFamily="34" charset="0"/>
            </a:endParaRPr>
          </a:p>
          <a:p>
            <a:pPr marL="139304" defTabSz="685800">
              <a:defRPr/>
            </a:pPr>
            <a:endParaRPr lang="en-GB" sz="1200">
              <a:solidFill>
                <a:prstClr val="black"/>
              </a:solidFill>
              <a:latin typeface="Arial" panose="020B0604020202020204" pitchFamily="34" charset="0"/>
              <a:cs typeface="Arial" panose="020B0604020202020204" pitchFamily="34" charset="0"/>
            </a:endParaRPr>
          </a:p>
          <a:p>
            <a:pPr algn="ctr" defTabSz="685800">
              <a:defRPr/>
            </a:pPr>
            <a:endParaRPr lang="en-GB" sz="1350">
              <a:solidFill>
                <a:prstClr val="black"/>
              </a:solidFill>
              <a:latin typeface="Calibri" panose="020F0502020204030204"/>
              <a:cs typeface="Calibri"/>
            </a:endParaRPr>
          </a:p>
        </p:txBody>
      </p:sp>
    </p:spTree>
    <p:extLst>
      <p:ext uri="{BB962C8B-B14F-4D97-AF65-F5344CB8AC3E}">
        <p14:creationId xmlns:p14="http://schemas.microsoft.com/office/powerpoint/2010/main" val="8011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7DA2C1-4ABA-471E-9F57-7357DBD64C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52" r="1060" b="6612"/>
          <a:stretch/>
        </p:blipFill>
        <p:spPr bwMode="auto">
          <a:xfrm>
            <a:off x="985061" y="2433058"/>
            <a:ext cx="4352736" cy="29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CA6CC7-4A04-457F-9375-254C9709FD26}"/>
              </a:ext>
            </a:extLst>
          </p:cNvPr>
          <p:cNvSpPr>
            <a:spLocks noGrp="1"/>
          </p:cNvSpPr>
          <p:nvPr>
            <p:ph type="title"/>
          </p:nvPr>
        </p:nvSpPr>
        <p:spPr>
          <a:xfrm>
            <a:off x="555067" y="780586"/>
            <a:ext cx="5936067" cy="481921"/>
          </a:xfrm>
        </p:spPr>
        <p:txBody>
          <a:bodyPr>
            <a:noAutofit/>
          </a:bodyPr>
          <a:lstStyle/>
          <a:p>
            <a:r>
              <a:rPr lang="en-GB" sz="3200" b="1" dirty="0">
                <a:solidFill>
                  <a:schemeClr val="accent1"/>
                </a:solidFill>
                <a:latin typeface="Arial" panose="020B0604020202020204" pitchFamily="34" charset="0"/>
                <a:cs typeface="Arial" panose="020B0604020202020204" pitchFamily="34" charset="0"/>
              </a:rPr>
              <a:t>ICB leadership team </a:t>
            </a:r>
          </a:p>
        </p:txBody>
      </p:sp>
      <p:sp>
        <p:nvSpPr>
          <p:cNvPr id="8" name="Content Placeholder 2">
            <a:extLst>
              <a:ext uri="{FF2B5EF4-FFF2-40B4-BE49-F238E27FC236}">
                <a16:creationId xmlns:a16="http://schemas.microsoft.com/office/drawing/2014/main" id="{48652BBA-6AAD-4C3C-9E3E-94BB2AE22ACC}"/>
              </a:ext>
            </a:extLst>
          </p:cNvPr>
          <p:cNvSpPr txBox="1">
            <a:spLocks/>
          </p:cNvSpPr>
          <p:nvPr/>
        </p:nvSpPr>
        <p:spPr>
          <a:xfrm>
            <a:off x="5956361" y="1021547"/>
            <a:ext cx="5936066" cy="57280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r>
              <a:rPr lang="en-GB" sz="1000" dirty="0">
                <a:solidFill>
                  <a:prstClr val="black"/>
                </a:solidFill>
              </a:rPr>
              <a:t>ICB Chair – </a:t>
            </a:r>
            <a:r>
              <a:rPr lang="en-GB" sz="1000" b="1" dirty="0">
                <a:solidFill>
                  <a:prstClr val="black"/>
                </a:solidFill>
              </a:rPr>
              <a:t>Sir Liam Donaldson</a:t>
            </a:r>
          </a:p>
          <a:p>
            <a:pPr>
              <a:lnSpc>
                <a:spcPct val="120000"/>
              </a:lnSpc>
              <a:spcBef>
                <a:spcPts val="0"/>
              </a:spcBef>
              <a:defRPr/>
            </a:pPr>
            <a:r>
              <a:rPr lang="en-GB" sz="1000" dirty="0">
                <a:solidFill>
                  <a:prstClr val="black"/>
                </a:solidFill>
              </a:rPr>
              <a:t>ICB Chief Executive – </a:t>
            </a:r>
            <a:r>
              <a:rPr lang="en-GB" sz="1000" b="1" dirty="0">
                <a:solidFill>
                  <a:prstClr val="black"/>
                </a:solidFill>
              </a:rPr>
              <a:t>Samantha Allen </a:t>
            </a:r>
          </a:p>
          <a:p>
            <a:pPr marL="0" indent="0" defTabSz="685800">
              <a:lnSpc>
                <a:spcPct val="120000"/>
              </a:lnSpc>
              <a:spcBef>
                <a:spcPts val="0"/>
              </a:spcBef>
              <a:buNone/>
              <a:defRPr/>
            </a:pPr>
            <a:endParaRPr lang="en-GB" sz="800" b="1" dirty="0">
              <a:solidFill>
                <a:prstClr val="black"/>
              </a:solidFill>
            </a:endParaRPr>
          </a:p>
          <a:p>
            <a:pPr marL="0" indent="0" defTabSz="685800">
              <a:lnSpc>
                <a:spcPct val="120000"/>
              </a:lnSpc>
              <a:spcBef>
                <a:spcPts val="0"/>
              </a:spcBef>
              <a:buNone/>
              <a:defRPr/>
            </a:pPr>
            <a:r>
              <a:rPr lang="en-GB" sz="1000" b="1" dirty="0">
                <a:solidFill>
                  <a:prstClr val="black"/>
                </a:solidFill>
              </a:rPr>
              <a:t>ICB Partner Members</a:t>
            </a:r>
          </a:p>
          <a:p>
            <a:pPr defTabSz="685800">
              <a:lnSpc>
                <a:spcPct val="120000"/>
              </a:lnSpc>
              <a:spcBef>
                <a:spcPts val="0"/>
              </a:spcBef>
              <a:defRPr/>
            </a:pPr>
            <a:r>
              <a:rPr lang="en-GB" sz="1000" dirty="0">
                <a:solidFill>
                  <a:prstClr val="black"/>
                </a:solidFill>
              </a:rPr>
              <a:t>Local Authorities: </a:t>
            </a:r>
            <a:r>
              <a:rPr lang="en-GB" sz="1000" b="1" dirty="0">
                <a:solidFill>
                  <a:prstClr val="black"/>
                </a:solidFill>
              </a:rPr>
              <a:t>Cllr Shane Moore </a:t>
            </a:r>
            <a:r>
              <a:rPr lang="en-GB" sz="1000" dirty="0">
                <a:solidFill>
                  <a:prstClr val="black"/>
                </a:solidFill>
              </a:rPr>
              <a:t>(Hartlepool), </a:t>
            </a:r>
            <a:r>
              <a:rPr lang="en-GB" sz="1000" b="1" dirty="0">
                <a:solidFill>
                  <a:prstClr val="black"/>
                </a:solidFill>
              </a:rPr>
              <a:t>Tom Hall </a:t>
            </a:r>
            <a:r>
              <a:rPr lang="en-GB" sz="1000" dirty="0">
                <a:solidFill>
                  <a:prstClr val="black"/>
                </a:solidFill>
              </a:rPr>
              <a:t>(South Tyneside), </a:t>
            </a:r>
            <a:r>
              <a:rPr lang="en-GB" sz="1000" b="1" dirty="0">
                <a:solidFill>
                  <a:prstClr val="black"/>
                </a:solidFill>
              </a:rPr>
              <a:t>Ann Workman </a:t>
            </a:r>
            <a:r>
              <a:rPr lang="en-GB" sz="1000" dirty="0">
                <a:solidFill>
                  <a:prstClr val="black"/>
                </a:solidFill>
              </a:rPr>
              <a:t>(Stockton-on-Tees), </a:t>
            </a:r>
            <a:r>
              <a:rPr lang="en-GB" sz="1000" b="1" dirty="0">
                <a:solidFill>
                  <a:prstClr val="black"/>
                </a:solidFill>
              </a:rPr>
              <a:t>Cath McEvoy-Carr </a:t>
            </a:r>
            <a:r>
              <a:rPr lang="en-GB" sz="1000" dirty="0">
                <a:solidFill>
                  <a:prstClr val="black"/>
                </a:solidFill>
              </a:rPr>
              <a:t>(Newcastle), </a:t>
            </a:r>
          </a:p>
          <a:p>
            <a:pPr defTabSz="685800">
              <a:lnSpc>
                <a:spcPct val="120000"/>
              </a:lnSpc>
              <a:spcBef>
                <a:spcPts val="0"/>
              </a:spcBef>
              <a:defRPr/>
            </a:pPr>
            <a:r>
              <a:rPr lang="en-GB" sz="1000" dirty="0">
                <a:solidFill>
                  <a:prstClr val="black"/>
                </a:solidFill>
              </a:rPr>
              <a:t>Primary Care: </a:t>
            </a:r>
            <a:r>
              <a:rPr lang="en-GB" sz="1000" b="1" dirty="0">
                <a:solidFill>
                  <a:prstClr val="black"/>
                </a:solidFill>
              </a:rPr>
              <a:t>Dr Saira Malik </a:t>
            </a:r>
            <a:r>
              <a:rPr lang="en-GB" sz="1000" dirty="0">
                <a:solidFill>
                  <a:prstClr val="black"/>
                </a:solidFill>
              </a:rPr>
              <a:t>(Sunderland), </a:t>
            </a:r>
            <a:r>
              <a:rPr lang="en-GB" sz="1000" b="1" dirty="0">
                <a:solidFill>
                  <a:prstClr val="black"/>
                </a:solidFill>
              </a:rPr>
              <a:t>Dr Mike Smith </a:t>
            </a:r>
            <a:r>
              <a:rPr lang="en-GB" sz="1000" dirty="0">
                <a:solidFill>
                  <a:prstClr val="black"/>
                </a:solidFill>
              </a:rPr>
              <a:t>(County Durham) </a:t>
            </a:r>
          </a:p>
          <a:p>
            <a:pPr defTabSz="685800">
              <a:lnSpc>
                <a:spcPct val="120000"/>
              </a:lnSpc>
              <a:spcBef>
                <a:spcPts val="0"/>
              </a:spcBef>
              <a:defRPr/>
            </a:pPr>
            <a:r>
              <a:rPr lang="en-GB" sz="1000" dirty="0">
                <a:solidFill>
                  <a:prstClr val="black"/>
                </a:solidFill>
              </a:rPr>
              <a:t>NHS Foundation Trusts: </a:t>
            </a:r>
            <a:r>
              <a:rPr lang="en-GB" sz="1000" b="1" dirty="0">
                <a:solidFill>
                  <a:prstClr val="black"/>
                </a:solidFill>
              </a:rPr>
              <a:t>Ken Bremner MBE </a:t>
            </a:r>
            <a:r>
              <a:rPr lang="en-GB" sz="1000" dirty="0">
                <a:solidFill>
                  <a:prstClr val="black"/>
                </a:solidFill>
              </a:rPr>
              <a:t>(NHS South Tyneside and Sunderland Foundation Trust), </a:t>
            </a:r>
            <a:r>
              <a:rPr lang="en-GB" sz="1000" b="1" dirty="0">
                <a:solidFill>
                  <a:prstClr val="black"/>
                </a:solidFill>
              </a:rPr>
              <a:t>Dr Rajesh Nadkarni </a:t>
            </a:r>
            <a:r>
              <a:rPr lang="en-GB" sz="1000" dirty="0">
                <a:solidFill>
                  <a:prstClr val="black"/>
                </a:solidFill>
              </a:rPr>
              <a:t>(NHS Cumbria, Northumberland and Tyne &amp; Wear Foundation Trust)</a:t>
            </a:r>
          </a:p>
          <a:p>
            <a:pPr marL="171450" indent="-171450" defTabSz="685800">
              <a:lnSpc>
                <a:spcPct val="120000"/>
              </a:lnSpc>
              <a:spcBef>
                <a:spcPts val="0"/>
              </a:spcBef>
              <a:defRPr/>
            </a:pPr>
            <a:endParaRPr lang="en-GB" sz="800" dirty="0">
              <a:solidFill>
                <a:prstClr val="black"/>
              </a:solidFill>
            </a:endParaRPr>
          </a:p>
          <a:p>
            <a:pPr marL="0" indent="0" defTabSz="685800">
              <a:lnSpc>
                <a:spcPct val="120000"/>
              </a:lnSpc>
              <a:spcBef>
                <a:spcPts val="0"/>
              </a:spcBef>
              <a:buNone/>
              <a:defRPr/>
            </a:pPr>
            <a:r>
              <a:rPr lang="en-GB" sz="1000" b="1" dirty="0">
                <a:solidFill>
                  <a:prstClr val="black"/>
                </a:solidFill>
              </a:rPr>
              <a:t>ICB Non Executive Directors</a:t>
            </a:r>
          </a:p>
          <a:p>
            <a:pPr>
              <a:lnSpc>
                <a:spcPct val="120000"/>
              </a:lnSpc>
              <a:spcBef>
                <a:spcPts val="0"/>
              </a:spcBef>
              <a:defRPr/>
            </a:pPr>
            <a:r>
              <a:rPr lang="en-GB" sz="1000" b="1" dirty="0">
                <a:solidFill>
                  <a:prstClr val="black"/>
                </a:solidFill>
              </a:rPr>
              <a:t>Dr Hannah Bows</a:t>
            </a:r>
          </a:p>
          <a:p>
            <a:pPr>
              <a:lnSpc>
                <a:spcPct val="120000"/>
              </a:lnSpc>
              <a:spcBef>
                <a:spcPts val="0"/>
              </a:spcBef>
              <a:defRPr/>
            </a:pPr>
            <a:r>
              <a:rPr lang="en-GB" sz="1000" b="1" dirty="0">
                <a:solidFill>
                  <a:prstClr val="black"/>
                </a:solidFill>
              </a:rPr>
              <a:t>Prof Eileen Kaner</a:t>
            </a:r>
          </a:p>
          <a:p>
            <a:pPr>
              <a:lnSpc>
                <a:spcPct val="120000"/>
              </a:lnSpc>
              <a:spcBef>
                <a:spcPts val="0"/>
              </a:spcBef>
              <a:defRPr/>
            </a:pPr>
            <a:r>
              <a:rPr lang="en-GB" sz="1000" b="1" dirty="0">
                <a:solidFill>
                  <a:prstClr val="black"/>
                </a:solidFill>
              </a:rPr>
              <a:t>Jon Rush </a:t>
            </a:r>
          </a:p>
          <a:p>
            <a:pPr>
              <a:lnSpc>
                <a:spcPct val="120000"/>
              </a:lnSpc>
              <a:spcBef>
                <a:spcPts val="0"/>
              </a:spcBef>
              <a:defRPr/>
            </a:pPr>
            <a:r>
              <a:rPr lang="en-GB" sz="1000" b="1" dirty="0">
                <a:solidFill>
                  <a:prstClr val="black"/>
                </a:solidFill>
              </a:rPr>
              <a:t>David Stout OBE </a:t>
            </a:r>
          </a:p>
          <a:p>
            <a:pPr>
              <a:lnSpc>
                <a:spcPct val="120000"/>
              </a:lnSpc>
              <a:spcBef>
                <a:spcPts val="0"/>
              </a:spcBef>
              <a:defRPr/>
            </a:pPr>
            <a:endParaRPr lang="en-GB" sz="800" dirty="0">
              <a:solidFill>
                <a:prstClr val="black"/>
              </a:solidFill>
            </a:endParaRPr>
          </a:p>
          <a:p>
            <a:pPr marL="0" indent="0">
              <a:lnSpc>
                <a:spcPct val="120000"/>
              </a:lnSpc>
              <a:spcBef>
                <a:spcPts val="0"/>
              </a:spcBef>
              <a:buNone/>
              <a:defRPr/>
            </a:pPr>
            <a:r>
              <a:rPr lang="en-GB" sz="1000" b="1" dirty="0">
                <a:solidFill>
                  <a:prstClr val="black"/>
                </a:solidFill>
              </a:rPr>
              <a:t>ICB Participants</a:t>
            </a:r>
            <a:r>
              <a:rPr lang="en-GB" sz="1000" dirty="0">
                <a:solidFill>
                  <a:prstClr val="black"/>
                </a:solidFill>
              </a:rPr>
              <a:t> </a:t>
            </a:r>
          </a:p>
          <a:p>
            <a:pPr>
              <a:lnSpc>
                <a:spcPct val="120000"/>
              </a:lnSpc>
              <a:spcBef>
                <a:spcPts val="0"/>
              </a:spcBef>
              <a:defRPr/>
            </a:pPr>
            <a:r>
              <a:rPr lang="en-GB" sz="1000" dirty="0">
                <a:solidFill>
                  <a:prstClr val="black"/>
                </a:solidFill>
              </a:rPr>
              <a:t>ICS HealthWatch Network: TBC </a:t>
            </a:r>
          </a:p>
          <a:p>
            <a:pPr>
              <a:lnSpc>
                <a:spcPct val="120000"/>
              </a:lnSpc>
              <a:spcBef>
                <a:spcPts val="0"/>
              </a:spcBef>
              <a:defRPr/>
            </a:pPr>
            <a:r>
              <a:rPr lang="en-GB" sz="1000" dirty="0">
                <a:solidFill>
                  <a:prstClr val="black"/>
                </a:solidFill>
              </a:rPr>
              <a:t>ICS Voluntary Sector Partnership: </a:t>
            </a:r>
            <a:r>
              <a:rPr lang="en-GB" sz="1000" b="1" dirty="0">
                <a:solidFill>
                  <a:prstClr val="black"/>
                </a:solidFill>
              </a:rPr>
              <a:t>Jane Hartley</a:t>
            </a:r>
          </a:p>
          <a:p>
            <a:pPr marL="0" indent="0" defTabSz="685800">
              <a:lnSpc>
                <a:spcPct val="120000"/>
              </a:lnSpc>
              <a:spcBef>
                <a:spcPts val="0"/>
              </a:spcBef>
              <a:buNone/>
              <a:defRPr/>
            </a:pPr>
            <a:endParaRPr lang="en-GB" sz="800" b="1" dirty="0">
              <a:solidFill>
                <a:prstClr val="black"/>
              </a:solidFill>
            </a:endParaRPr>
          </a:p>
          <a:p>
            <a:pPr marL="0" indent="0" defTabSz="685800">
              <a:lnSpc>
                <a:spcPct val="120000"/>
              </a:lnSpc>
              <a:spcBef>
                <a:spcPts val="0"/>
              </a:spcBef>
              <a:buNone/>
              <a:defRPr/>
            </a:pPr>
            <a:r>
              <a:rPr lang="en-GB" sz="1000" b="1" dirty="0">
                <a:solidFill>
                  <a:prstClr val="black"/>
                </a:solidFill>
              </a:rPr>
              <a:t>ICB Executive Directors </a:t>
            </a:r>
          </a:p>
          <a:p>
            <a:pPr>
              <a:lnSpc>
                <a:spcPct val="120000"/>
              </a:lnSpc>
              <a:spcBef>
                <a:spcPts val="0"/>
              </a:spcBef>
              <a:defRPr/>
            </a:pPr>
            <a:r>
              <a:rPr lang="en-GB" sz="1000" dirty="0">
                <a:solidFill>
                  <a:prstClr val="black"/>
                </a:solidFill>
              </a:rPr>
              <a:t>Executive Medical Director – </a:t>
            </a:r>
            <a:r>
              <a:rPr lang="en-GB" sz="1000" b="1" dirty="0">
                <a:solidFill>
                  <a:prstClr val="black"/>
                </a:solidFill>
              </a:rPr>
              <a:t>Dr Neil O'Brien</a:t>
            </a:r>
          </a:p>
          <a:p>
            <a:pPr>
              <a:lnSpc>
                <a:spcPct val="120000"/>
              </a:lnSpc>
              <a:spcBef>
                <a:spcPts val="0"/>
              </a:spcBef>
              <a:defRPr/>
            </a:pPr>
            <a:r>
              <a:rPr lang="en-GB" sz="1000" dirty="0">
                <a:solidFill>
                  <a:prstClr val="black"/>
                </a:solidFill>
              </a:rPr>
              <a:t>Executive Chief Nurse – </a:t>
            </a:r>
            <a:r>
              <a:rPr lang="en-GB" sz="1000" b="1" dirty="0">
                <a:solidFill>
                  <a:prstClr val="black"/>
                </a:solidFill>
              </a:rPr>
              <a:t>David Purdue</a:t>
            </a:r>
          </a:p>
          <a:p>
            <a:pPr>
              <a:lnSpc>
                <a:spcPct val="120000"/>
              </a:lnSpc>
              <a:spcBef>
                <a:spcPts val="0"/>
              </a:spcBef>
              <a:defRPr/>
            </a:pPr>
            <a:r>
              <a:rPr lang="en-GB" sz="1000" dirty="0">
                <a:solidFill>
                  <a:prstClr val="black"/>
                </a:solidFill>
              </a:rPr>
              <a:t>Executive Director of People – </a:t>
            </a:r>
            <a:r>
              <a:rPr lang="en-GB" sz="1000" b="1" dirty="0">
                <a:solidFill>
                  <a:prstClr val="black"/>
                </a:solidFill>
              </a:rPr>
              <a:t>Annie Laverty</a:t>
            </a:r>
          </a:p>
          <a:p>
            <a:pPr marL="171450" indent="-171450" defTabSz="685800">
              <a:lnSpc>
                <a:spcPct val="120000"/>
              </a:lnSpc>
              <a:spcBef>
                <a:spcPts val="0"/>
              </a:spcBef>
              <a:defRPr/>
            </a:pPr>
            <a:r>
              <a:rPr lang="en-GB" sz="1000" dirty="0">
                <a:solidFill>
                  <a:prstClr val="black"/>
                </a:solidFill>
              </a:rPr>
              <a:t>Executive Director of Finance – </a:t>
            </a:r>
            <a:r>
              <a:rPr lang="en-GB" sz="1000" b="1" dirty="0">
                <a:solidFill>
                  <a:prstClr val="black"/>
                </a:solidFill>
              </a:rPr>
              <a:t>David Chandler </a:t>
            </a:r>
          </a:p>
          <a:p>
            <a:pPr>
              <a:lnSpc>
                <a:spcPct val="120000"/>
              </a:lnSpc>
              <a:spcBef>
                <a:spcPts val="0"/>
              </a:spcBef>
              <a:defRPr/>
            </a:pPr>
            <a:r>
              <a:rPr lang="en-GB" sz="1000" dirty="0">
                <a:solidFill>
                  <a:prstClr val="black"/>
                </a:solidFill>
              </a:rPr>
              <a:t>Executive Chief of Strategy and Operations – </a:t>
            </a:r>
            <a:r>
              <a:rPr lang="en-GB" sz="1000" b="1" dirty="0">
                <a:solidFill>
                  <a:prstClr val="black"/>
                </a:solidFill>
              </a:rPr>
              <a:t>Jacqueline Myers</a:t>
            </a:r>
          </a:p>
          <a:p>
            <a:pPr>
              <a:lnSpc>
                <a:spcPct val="120000"/>
              </a:lnSpc>
              <a:spcBef>
                <a:spcPts val="0"/>
              </a:spcBef>
              <a:defRPr/>
            </a:pPr>
            <a:r>
              <a:rPr lang="en-GB" sz="1000" dirty="0">
                <a:solidFill>
                  <a:prstClr val="black"/>
                </a:solidFill>
              </a:rPr>
              <a:t>Executive Director of Corporate Governance, Communications &amp; Involvement – </a:t>
            </a:r>
            <a:r>
              <a:rPr lang="en-GB" sz="1000" b="1" dirty="0">
                <a:solidFill>
                  <a:prstClr val="black"/>
                </a:solidFill>
              </a:rPr>
              <a:t>Claire Riley</a:t>
            </a:r>
          </a:p>
          <a:p>
            <a:pPr>
              <a:lnSpc>
                <a:spcPct val="120000"/>
              </a:lnSpc>
              <a:spcBef>
                <a:spcPts val="0"/>
              </a:spcBef>
              <a:defRPr/>
            </a:pPr>
            <a:r>
              <a:rPr lang="en-GB" sz="1000" dirty="0">
                <a:solidFill>
                  <a:prstClr val="black"/>
                </a:solidFill>
              </a:rPr>
              <a:t>Executive Chief Digital and Information Officer – </a:t>
            </a:r>
            <a:r>
              <a:rPr lang="en-GB" sz="1000" b="1" dirty="0">
                <a:solidFill>
                  <a:prstClr val="black"/>
                </a:solidFill>
              </a:rPr>
              <a:t>Professor Graham Evans</a:t>
            </a:r>
          </a:p>
          <a:p>
            <a:pPr marL="171450" indent="-171450" defTabSz="685800">
              <a:lnSpc>
                <a:spcPct val="120000"/>
              </a:lnSpc>
              <a:spcBef>
                <a:spcPts val="0"/>
              </a:spcBef>
              <a:defRPr/>
            </a:pPr>
            <a:r>
              <a:rPr lang="en-GB" sz="1000" dirty="0">
                <a:solidFill>
                  <a:prstClr val="black"/>
                </a:solidFill>
              </a:rPr>
              <a:t>Executive Director of Innovation – </a:t>
            </a:r>
            <a:r>
              <a:rPr lang="en-GB" sz="1000" b="1" dirty="0">
                <a:solidFill>
                  <a:prstClr val="black"/>
                </a:solidFill>
              </a:rPr>
              <a:t>Aejaz Zahid</a:t>
            </a:r>
          </a:p>
          <a:p>
            <a:pPr>
              <a:lnSpc>
                <a:spcPct val="120000"/>
              </a:lnSpc>
              <a:spcBef>
                <a:spcPts val="0"/>
              </a:spcBef>
              <a:defRPr/>
            </a:pPr>
            <a:r>
              <a:rPr lang="en-GB" sz="1000" dirty="0">
                <a:solidFill>
                  <a:prstClr val="black"/>
                </a:solidFill>
              </a:rPr>
              <a:t>Executive Director of Placed Based Partnerships (North and North Cumbria) – </a:t>
            </a:r>
            <a:r>
              <a:rPr lang="en-GB" sz="1000" b="1" dirty="0">
                <a:solidFill>
                  <a:prstClr val="black"/>
                </a:solidFill>
              </a:rPr>
              <a:t>Levi Buckley</a:t>
            </a:r>
          </a:p>
          <a:p>
            <a:pPr marL="171450" indent="-171450" defTabSz="685800">
              <a:lnSpc>
                <a:spcPct val="120000"/>
              </a:lnSpc>
              <a:spcBef>
                <a:spcPts val="0"/>
              </a:spcBef>
              <a:defRPr/>
            </a:pPr>
            <a:r>
              <a:rPr lang="en-GB" sz="1000" dirty="0">
                <a:solidFill>
                  <a:prstClr val="black"/>
                </a:solidFill>
              </a:rPr>
              <a:t>Executive Director of Placed Based Partnerships (Central &amp; Tees Valley) – </a:t>
            </a:r>
            <a:r>
              <a:rPr lang="en-GB" sz="1000" b="1" dirty="0">
                <a:solidFill>
                  <a:prstClr val="black"/>
                </a:solidFill>
              </a:rPr>
              <a:t>Dave Gallagher</a:t>
            </a:r>
          </a:p>
        </p:txBody>
      </p:sp>
    </p:spTree>
    <p:extLst>
      <p:ext uri="{BB962C8B-B14F-4D97-AF65-F5344CB8AC3E}">
        <p14:creationId xmlns:p14="http://schemas.microsoft.com/office/powerpoint/2010/main" val="194391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B7B5DD-56B8-18CA-7A76-180CCAA180B4}"/>
              </a:ext>
            </a:extLst>
          </p:cNvPr>
          <p:cNvGrpSpPr/>
          <p:nvPr/>
        </p:nvGrpSpPr>
        <p:grpSpPr>
          <a:xfrm>
            <a:off x="1911536" y="4800589"/>
            <a:ext cx="3876800" cy="667252"/>
            <a:chOff x="9060754" y="5345409"/>
            <a:chExt cx="5169066" cy="889669"/>
          </a:xfrm>
        </p:grpSpPr>
        <p:sp>
          <p:nvSpPr>
            <p:cNvPr id="321" name="TextBox 320">
              <a:extLst>
                <a:ext uri="{FF2B5EF4-FFF2-40B4-BE49-F238E27FC236}">
                  <a16:creationId xmlns:a16="http://schemas.microsoft.com/office/drawing/2014/main" id="{CF5090BF-FBA7-0977-1435-04371B991850}"/>
                </a:ext>
              </a:extLst>
            </p:cNvPr>
            <p:cNvSpPr txBox="1"/>
            <p:nvPr/>
          </p:nvSpPr>
          <p:spPr>
            <a:xfrm>
              <a:off x="9060754" y="5345409"/>
              <a:ext cx="5169066" cy="889669"/>
            </a:xfrm>
            <a:prstGeom prst="rect">
              <a:avLst/>
            </a:prstGeom>
            <a:solidFill>
              <a:schemeClr val="accent3">
                <a:lumMod val="20000"/>
                <a:lumOff val="80000"/>
              </a:schemeClr>
            </a:solidFill>
            <a:ln w="6350">
              <a:noFill/>
            </a:ln>
          </p:spPr>
          <p:txBody>
            <a:bodyPr wrap="square" rtlCol="0" anchor="ctr" anchorCtr="1">
              <a:noAutofit/>
            </a:bodyPr>
            <a:lstStyle/>
            <a:p>
              <a:pPr algn="ctr"/>
              <a:endParaRPr lang="en-GB" sz="525" b="1" dirty="0">
                <a:solidFill>
                  <a:schemeClr val="bg1"/>
                </a:solidFill>
                <a:latin typeface="Arial" panose="020B0604020202020204" pitchFamily="34" charset="0"/>
                <a:cs typeface="Arial" panose="020B0604020202020204" pitchFamily="34" charset="0"/>
              </a:endParaRPr>
            </a:p>
          </p:txBody>
        </p:sp>
        <p:sp>
          <p:nvSpPr>
            <p:cNvPr id="179" name="Title 1">
              <a:extLst>
                <a:ext uri="{FF2B5EF4-FFF2-40B4-BE49-F238E27FC236}">
                  <a16:creationId xmlns:a16="http://schemas.microsoft.com/office/drawing/2014/main" id="{4AD12976-1E90-6A76-96FC-E61584BDA5FC}"/>
                </a:ext>
              </a:extLst>
            </p:cNvPr>
            <p:cNvSpPr txBox="1">
              <a:spLocks/>
            </p:cNvSpPr>
            <p:nvPr/>
          </p:nvSpPr>
          <p:spPr>
            <a:xfrm>
              <a:off x="9101361" y="5408647"/>
              <a:ext cx="1546302" cy="21938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3200" b="1" kern="1200">
                  <a:solidFill>
                    <a:srgbClr val="0070C0"/>
                  </a:solidFill>
                  <a:latin typeface="Arial" panose="020B0604020202020204" pitchFamily="34" charset="0"/>
                  <a:ea typeface="+mj-ea"/>
                  <a:cs typeface="Arial" panose="020B0604020202020204" pitchFamily="34" charset="0"/>
                </a:defRPr>
              </a:lvl1pPr>
            </a:lstStyle>
            <a:p>
              <a:r>
                <a:rPr lang="en-GB" sz="750" dirty="0"/>
                <a:t>Colour codes:</a:t>
              </a:r>
            </a:p>
          </p:txBody>
        </p:sp>
        <p:sp>
          <p:nvSpPr>
            <p:cNvPr id="180" name="TextBox 179">
              <a:extLst>
                <a:ext uri="{FF2B5EF4-FFF2-40B4-BE49-F238E27FC236}">
                  <a16:creationId xmlns:a16="http://schemas.microsoft.com/office/drawing/2014/main" id="{833C69C3-8F75-08A9-58FA-216344194A31}"/>
                </a:ext>
              </a:extLst>
            </p:cNvPr>
            <p:cNvSpPr txBox="1"/>
            <p:nvPr/>
          </p:nvSpPr>
          <p:spPr>
            <a:xfrm>
              <a:off x="9212415" y="5660678"/>
              <a:ext cx="1105778" cy="417718"/>
            </a:xfrm>
            <a:prstGeom prst="rect">
              <a:avLst/>
            </a:prstGeom>
            <a:solidFill>
              <a:schemeClr val="accent1">
                <a:lumMod val="50000"/>
              </a:schemeClr>
            </a:solidFill>
          </p:spPr>
          <p:txBody>
            <a:bodyPr wrap="square" rtlCol="0" anchor="ctr" anchorCtr="0">
              <a:noAutofit/>
            </a:bodyPr>
            <a:lstStyle/>
            <a:p>
              <a:pPr algn="ctr"/>
              <a:endParaRPr lang="en-GB" sz="525" b="1" dirty="0">
                <a:solidFill>
                  <a:schemeClr val="bg1"/>
                </a:solidFill>
                <a:latin typeface="Arial" panose="020B0604020202020204" pitchFamily="34" charset="0"/>
                <a:cs typeface="Arial" panose="020B0604020202020204" pitchFamily="34" charset="0"/>
              </a:endParaRPr>
            </a:p>
            <a:p>
              <a:pPr algn="ctr"/>
              <a:r>
                <a:rPr lang="en-GB" sz="525" b="1" dirty="0">
                  <a:solidFill>
                    <a:schemeClr val="bg1"/>
                  </a:solidFill>
                  <a:latin typeface="Arial" panose="020B0604020202020204" pitchFamily="34" charset="0"/>
                  <a:cs typeface="Arial" panose="020B0604020202020204" pitchFamily="34" charset="0"/>
                </a:rPr>
                <a:t>Formally established by the ICB </a:t>
              </a:r>
            </a:p>
            <a:p>
              <a:pPr algn="ctr"/>
              <a:endParaRPr lang="en-GB" sz="525" b="1" dirty="0">
                <a:solidFill>
                  <a:schemeClr val="bg1"/>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20B516E9-AEAB-52EA-F358-161555BD5A70}"/>
                </a:ext>
              </a:extLst>
            </p:cNvPr>
            <p:cNvSpPr txBox="1"/>
            <p:nvPr/>
          </p:nvSpPr>
          <p:spPr>
            <a:xfrm>
              <a:off x="10407591" y="5664451"/>
              <a:ext cx="1311161" cy="417718"/>
            </a:xfrm>
            <a:prstGeom prst="rect">
              <a:avLst/>
            </a:prstGeom>
            <a:solidFill>
              <a:schemeClr val="accent2">
                <a:lumMod val="75000"/>
              </a:schemeClr>
            </a:solidFill>
          </p:spPr>
          <p:txBody>
            <a:bodyPr wrap="square" rtlCol="0" anchor="ctr" anchorCtr="1">
              <a:noAutofit/>
            </a:bodyPr>
            <a:lstStyle/>
            <a:p>
              <a:pPr algn="ctr"/>
              <a:r>
                <a:rPr lang="en-GB" sz="525" b="1" dirty="0">
                  <a:solidFill>
                    <a:schemeClr val="bg1"/>
                  </a:solidFill>
                  <a:latin typeface="Arial" panose="020B0604020202020204" pitchFamily="34" charset="0"/>
                  <a:cs typeface="Arial" panose="020B0604020202020204" pitchFamily="34" charset="0"/>
                </a:rPr>
                <a:t>In development –</a:t>
              </a:r>
            </a:p>
            <a:p>
              <a:pPr algn="ctr"/>
              <a:r>
                <a:rPr lang="en-GB" sz="525" b="1" dirty="0">
                  <a:solidFill>
                    <a:schemeClr val="bg1"/>
                  </a:solidFill>
                  <a:latin typeface="Arial" panose="020B0604020202020204" pitchFamily="34" charset="0"/>
                  <a:cs typeface="Arial" panose="020B0604020202020204" pitchFamily="34" charset="0"/>
                </a:rPr>
                <a:t> not yet formally established by the ICB</a:t>
              </a:r>
            </a:p>
          </p:txBody>
        </p:sp>
        <p:sp>
          <p:nvSpPr>
            <p:cNvPr id="182" name="TextBox 181">
              <a:extLst>
                <a:ext uri="{FF2B5EF4-FFF2-40B4-BE49-F238E27FC236}">
                  <a16:creationId xmlns:a16="http://schemas.microsoft.com/office/drawing/2014/main" id="{06D8E20F-CEA2-4B67-57B3-D6545111C68F}"/>
                </a:ext>
              </a:extLst>
            </p:cNvPr>
            <p:cNvSpPr txBox="1"/>
            <p:nvPr/>
          </p:nvSpPr>
          <p:spPr>
            <a:xfrm>
              <a:off x="11844108" y="5664760"/>
              <a:ext cx="1105778" cy="413636"/>
            </a:xfrm>
            <a:prstGeom prst="rect">
              <a:avLst/>
            </a:prstGeom>
            <a:pattFill prst="pct30">
              <a:fgClr>
                <a:schemeClr val="accent6">
                  <a:lumMod val="75000"/>
                </a:schemeClr>
              </a:fgClr>
              <a:bgClr>
                <a:schemeClr val="accent1">
                  <a:lumMod val="50000"/>
                </a:schemeClr>
              </a:bgClr>
            </a:pattFill>
          </p:spPr>
          <p:txBody>
            <a:bodyPr wrap="square" rtlCol="0" anchor="ctr" anchorCtr="0">
              <a:noAutofit/>
            </a:bodyPr>
            <a:lstStyle/>
            <a:p>
              <a:pPr algn="ctr"/>
              <a:r>
                <a:rPr lang="en-GB" sz="525" b="1" dirty="0">
                  <a:solidFill>
                    <a:schemeClr val="bg1"/>
                  </a:solidFill>
                  <a:latin typeface="Arial" panose="020B0604020202020204" pitchFamily="34" charset="0"/>
                  <a:cs typeface="Arial" panose="020B0604020202020204" pitchFamily="34" charset="0"/>
                </a:rPr>
                <a:t>Joint with local authorities</a:t>
              </a:r>
            </a:p>
          </p:txBody>
        </p:sp>
        <p:sp>
          <p:nvSpPr>
            <p:cNvPr id="183" name="TextBox 182">
              <a:extLst>
                <a:ext uri="{FF2B5EF4-FFF2-40B4-BE49-F238E27FC236}">
                  <a16:creationId xmlns:a16="http://schemas.microsoft.com/office/drawing/2014/main" id="{0BED7DEA-AD20-ECB1-4BB3-4C763D73BB6A}"/>
                </a:ext>
              </a:extLst>
            </p:cNvPr>
            <p:cNvSpPr txBox="1"/>
            <p:nvPr/>
          </p:nvSpPr>
          <p:spPr>
            <a:xfrm>
              <a:off x="13071824" y="5664760"/>
              <a:ext cx="1046657" cy="413636"/>
            </a:xfrm>
            <a:prstGeom prst="rect">
              <a:avLst/>
            </a:prstGeom>
            <a:solidFill>
              <a:schemeClr val="accent6">
                <a:lumMod val="75000"/>
              </a:schemeClr>
            </a:solidFill>
          </p:spPr>
          <p:txBody>
            <a:bodyPr wrap="square" rtlCol="0" anchor="ctr" anchorCtr="0">
              <a:noAutofit/>
            </a:bodyPr>
            <a:lstStyle/>
            <a:p>
              <a:pPr algn="ctr"/>
              <a:endParaRPr lang="en-GB" sz="525" b="1" dirty="0">
                <a:solidFill>
                  <a:schemeClr val="bg1"/>
                </a:solidFill>
                <a:latin typeface="Arial" panose="020B0604020202020204" pitchFamily="34" charset="0"/>
                <a:cs typeface="Arial" panose="020B0604020202020204" pitchFamily="34" charset="0"/>
              </a:endParaRPr>
            </a:p>
            <a:p>
              <a:pPr algn="ctr"/>
              <a:r>
                <a:rPr lang="en-GB" sz="525" b="1" dirty="0">
                  <a:solidFill>
                    <a:schemeClr val="bg1"/>
                  </a:solidFill>
                  <a:latin typeface="Arial" panose="020B0604020202020204" pitchFamily="34" charset="0"/>
                  <a:cs typeface="Arial" panose="020B0604020202020204" pitchFamily="34" charset="0"/>
                </a:rPr>
                <a:t>Local authority structures  </a:t>
              </a:r>
            </a:p>
            <a:p>
              <a:pPr algn="ctr"/>
              <a:endParaRPr lang="en-GB" sz="525" b="1" dirty="0">
                <a:solidFill>
                  <a:schemeClr val="bg1"/>
                </a:solidFill>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3EA81169-0FCD-504D-F41B-CA6545C2527E}"/>
              </a:ext>
            </a:extLst>
          </p:cNvPr>
          <p:cNvGrpSpPr/>
          <p:nvPr/>
        </p:nvGrpSpPr>
        <p:grpSpPr>
          <a:xfrm>
            <a:off x="1804414" y="1384665"/>
            <a:ext cx="8411354" cy="3191598"/>
            <a:chOff x="581414" y="1039232"/>
            <a:chExt cx="10562487" cy="4007823"/>
          </a:xfrm>
        </p:grpSpPr>
        <p:cxnSp>
          <p:nvCxnSpPr>
            <p:cNvPr id="154" name="Straight Connector 153">
              <a:extLst>
                <a:ext uri="{FF2B5EF4-FFF2-40B4-BE49-F238E27FC236}">
                  <a16:creationId xmlns:a16="http://schemas.microsoft.com/office/drawing/2014/main" id="{383E1D02-A21F-5F8E-6E85-99CD9C2C43D4}"/>
                </a:ext>
              </a:extLst>
            </p:cNvPr>
            <p:cNvCxnSpPr>
              <a:cxnSpLocks/>
            </p:cNvCxnSpPr>
            <p:nvPr/>
          </p:nvCxnSpPr>
          <p:spPr>
            <a:xfrm>
              <a:off x="7734511" y="1188271"/>
              <a:ext cx="0" cy="524975"/>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208D6405-3FCE-E6B1-D0A5-C8402F2E7497}"/>
                </a:ext>
              </a:extLst>
            </p:cNvPr>
            <p:cNvCxnSpPr>
              <a:cxnSpLocks/>
            </p:cNvCxnSpPr>
            <p:nvPr/>
          </p:nvCxnSpPr>
          <p:spPr>
            <a:xfrm>
              <a:off x="5102409" y="1459176"/>
              <a:ext cx="0" cy="735638"/>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E745E486-896C-28FE-8AC9-FC3E380FE5E3}"/>
                </a:ext>
              </a:extLst>
            </p:cNvPr>
            <p:cNvCxnSpPr>
              <a:cxnSpLocks/>
            </p:cNvCxnSpPr>
            <p:nvPr/>
          </p:nvCxnSpPr>
          <p:spPr>
            <a:xfrm flipV="1">
              <a:off x="4584839" y="1256982"/>
              <a:ext cx="0" cy="220656"/>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4A26BDE2-D5EA-7E07-39BD-F451F994F3B5}"/>
                </a:ext>
              </a:extLst>
            </p:cNvPr>
            <p:cNvCxnSpPr>
              <a:cxnSpLocks/>
            </p:cNvCxnSpPr>
            <p:nvPr/>
          </p:nvCxnSpPr>
          <p:spPr>
            <a:xfrm flipV="1">
              <a:off x="4263291" y="1468199"/>
              <a:ext cx="0" cy="210313"/>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09ECAF1F-1CDE-F534-215A-F99D43B7DE70}"/>
                </a:ext>
              </a:extLst>
            </p:cNvPr>
            <p:cNvCxnSpPr>
              <a:cxnSpLocks/>
            </p:cNvCxnSpPr>
            <p:nvPr/>
          </p:nvCxnSpPr>
          <p:spPr>
            <a:xfrm>
              <a:off x="5690505" y="1458220"/>
              <a:ext cx="0" cy="152256"/>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a:extLst>
                <a:ext uri="{FF2B5EF4-FFF2-40B4-BE49-F238E27FC236}">
                  <a16:creationId xmlns:a16="http://schemas.microsoft.com/office/drawing/2014/main" id="{FD181DDF-DACB-1802-26CF-C10B4780EFD3}"/>
                </a:ext>
              </a:extLst>
            </p:cNvPr>
            <p:cNvCxnSpPr>
              <a:cxnSpLocks/>
            </p:cNvCxnSpPr>
            <p:nvPr/>
          </p:nvCxnSpPr>
          <p:spPr>
            <a:xfrm flipV="1">
              <a:off x="1938764" y="1256982"/>
              <a:ext cx="0" cy="408591"/>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a:extLst>
                <a:ext uri="{FF2B5EF4-FFF2-40B4-BE49-F238E27FC236}">
                  <a16:creationId xmlns:a16="http://schemas.microsoft.com/office/drawing/2014/main" id="{B5CD0C98-B0F5-3FCF-2683-58EE3FF85817}"/>
                </a:ext>
              </a:extLst>
            </p:cNvPr>
            <p:cNvCxnSpPr>
              <a:cxnSpLocks/>
            </p:cNvCxnSpPr>
            <p:nvPr/>
          </p:nvCxnSpPr>
          <p:spPr>
            <a:xfrm>
              <a:off x="2447173" y="1475472"/>
              <a:ext cx="0" cy="644104"/>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a:extLst>
                <a:ext uri="{FF2B5EF4-FFF2-40B4-BE49-F238E27FC236}">
                  <a16:creationId xmlns:a16="http://schemas.microsoft.com/office/drawing/2014/main" id="{D0345446-AD5E-B462-7E7A-2F3DD7120EEA}"/>
                </a:ext>
              </a:extLst>
            </p:cNvPr>
            <p:cNvCxnSpPr>
              <a:cxnSpLocks/>
            </p:cNvCxnSpPr>
            <p:nvPr/>
          </p:nvCxnSpPr>
          <p:spPr>
            <a:xfrm>
              <a:off x="1420690" y="1477638"/>
              <a:ext cx="6802" cy="717174"/>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a:extLst>
                <a:ext uri="{FF2B5EF4-FFF2-40B4-BE49-F238E27FC236}">
                  <a16:creationId xmlns:a16="http://schemas.microsoft.com/office/drawing/2014/main" id="{54193A68-AE4A-CC2F-D143-13F9D2F08AFE}"/>
                </a:ext>
              </a:extLst>
            </p:cNvPr>
            <p:cNvCxnSpPr>
              <a:cxnSpLocks/>
            </p:cNvCxnSpPr>
            <p:nvPr/>
          </p:nvCxnSpPr>
          <p:spPr>
            <a:xfrm rot="5400000">
              <a:off x="2825868" y="1575566"/>
              <a:ext cx="232781" cy="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id="{52852533-0F1C-65AA-12CF-01B5426A5178}"/>
                </a:ext>
              </a:extLst>
            </p:cNvPr>
            <p:cNvCxnSpPr>
              <a:cxnSpLocks/>
            </p:cNvCxnSpPr>
            <p:nvPr/>
          </p:nvCxnSpPr>
          <p:spPr>
            <a:xfrm>
              <a:off x="965862" y="1455260"/>
              <a:ext cx="5888" cy="308039"/>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391B1377-B2A1-FCBD-4AA5-3FBA346648C1}"/>
                </a:ext>
              </a:extLst>
            </p:cNvPr>
            <p:cNvCxnSpPr>
              <a:cxnSpLocks/>
              <a:stCxn id="144" idx="3"/>
              <a:endCxn id="156" idx="1"/>
            </p:cNvCxnSpPr>
            <p:nvPr/>
          </p:nvCxnSpPr>
          <p:spPr>
            <a:xfrm flipV="1">
              <a:off x="2593134" y="1175459"/>
              <a:ext cx="1044740" cy="1567"/>
            </a:xfrm>
            <a:prstGeom prst="lin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a:extLst>
                <a:ext uri="{FF2B5EF4-FFF2-40B4-BE49-F238E27FC236}">
                  <a16:creationId xmlns:a16="http://schemas.microsoft.com/office/drawing/2014/main" id="{67D869C4-FAD1-055F-8F3D-A80903D5DBB4}"/>
                </a:ext>
              </a:extLst>
            </p:cNvPr>
            <p:cNvCxnSpPr>
              <a:cxnSpLocks/>
            </p:cNvCxnSpPr>
            <p:nvPr/>
          </p:nvCxnSpPr>
          <p:spPr>
            <a:xfrm>
              <a:off x="5523399" y="1194030"/>
              <a:ext cx="1347263" cy="0"/>
            </a:xfrm>
            <a:prstGeom prst="line">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id="{B1CC998D-D7AF-3C77-CDEF-72F0A1FCB649}"/>
                </a:ext>
              </a:extLst>
            </p:cNvPr>
            <p:cNvCxnSpPr>
              <a:cxnSpLocks/>
            </p:cNvCxnSpPr>
            <p:nvPr/>
          </p:nvCxnSpPr>
          <p:spPr>
            <a:xfrm flipH="1">
              <a:off x="971747" y="1470711"/>
              <a:ext cx="1985943" cy="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27285EB0-4EA1-9521-3A75-231B7B555A1A}"/>
                </a:ext>
              </a:extLst>
            </p:cNvPr>
            <p:cNvCxnSpPr>
              <a:cxnSpLocks/>
            </p:cNvCxnSpPr>
            <p:nvPr/>
          </p:nvCxnSpPr>
          <p:spPr>
            <a:xfrm flipH="1">
              <a:off x="5674931" y="2292737"/>
              <a:ext cx="1544098" cy="0"/>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B9373876-AB3B-99B0-BEFE-EF6BA193B020}"/>
                </a:ext>
              </a:extLst>
            </p:cNvPr>
            <p:cNvCxnSpPr>
              <a:cxnSpLocks/>
            </p:cNvCxnSpPr>
            <p:nvPr/>
          </p:nvCxnSpPr>
          <p:spPr>
            <a:xfrm>
              <a:off x="5716437" y="1820154"/>
              <a:ext cx="1493966" cy="0"/>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6" name="Straight Connector 175">
              <a:extLst>
                <a:ext uri="{FF2B5EF4-FFF2-40B4-BE49-F238E27FC236}">
                  <a16:creationId xmlns:a16="http://schemas.microsoft.com/office/drawing/2014/main" id="{E25265C4-ED7A-8D10-6235-AB2F914DF8F2}"/>
                </a:ext>
              </a:extLst>
            </p:cNvPr>
            <p:cNvCxnSpPr>
              <a:cxnSpLocks/>
            </p:cNvCxnSpPr>
            <p:nvPr/>
          </p:nvCxnSpPr>
          <p:spPr>
            <a:xfrm>
              <a:off x="7492540" y="2375452"/>
              <a:ext cx="0" cy="227060"/>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C819CCE8-5E7C-D053-4EF4-9339BB0DF2BC}"/>
                </a:ext>
              </a:extLst>
            </p:cNvPr>
            <p:cNvCxnSpPr>
              <a:cxnSpLocks/>
            </p:cNvCxnSpPr>
            <p:nvPr/>
          </p:nvCxnSpPr>
          <p:spPr>
            <a:xfrm>
              <a:off x="4820292" y="1958951"/>
              <a:ext cx="0" cy="652934"/>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93" name="Group 92">
              <a:extLst>
                <a:ext uri="{FF2B5EF4-FFF2-40B4-BE49-F238E27FC236}">
                  <a16:creationId xmlns:a16="http://schemas.microsoft.com/office/drawing/2014/main" id="{FED00E1A-AC05-CE9F-5F4C-1395C2AC3FFD}"/>
                </a:ext>
              </a:extLst>
            </p:cNvPr>
            <p:cNvGrpSpPr/>
            <p:nvPr/>
          </p:nvGrpSpPr>
          <p:grpSpPr>
            <a:xfrm>
              <a:off x="612631" y="2415359"/>
              <a:ext cx="3309306" cy="2631696"/>
              <a:chOff x="2672690" y="830059"/>
              <a:chExt cx="5107005" cy="4144748"/>
            </a:xfrm>
          </p:grpSpPr>
          <p:cxnSp>
            <p:nvCxnSpPr>
              <p:cNvPr id="98" name="Straight Connector 97">
                <a:extLst>
                  <a:ext uri="{FF2B5EF4-FFF2-40B4-BE49-F238E27FC236}">
                    <a16:creationId xmlns:a16="http://schemas.microsoft.com/office/drawing/2014/main" id="{29292250-5C44-4DF8-876E-0803AB459DE4}"/>
                  </a:ext>
                </a:extLst>
              </p:cNvPr>
              <p:cNvCxnSpPr>
                <a:cxnSpLocks/>
              </p:cNvCxnSpPr>
              <p:nvPr/>
            </p:nvCxnSpPr>
            <p:spPr>
              <a:xfrm flipH="1">
                <a:off x="5915862" y="830059"/>
                <a:ext cx="847" cy="1362963"/>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963CF998-51E6-41EA-81FD-855F98827B95}"/>
                  </a:ext>
                </a:extLst>
              </p:cNvPr>
              <p:cNvCxnSpPr>
                <a:cxnSpLocks/>
              </p:cNvCxnSpPr>
              <p:nvPr/>
            </p:nvCxnSpPr>
            <p:spPr>
              <a:xfrm>
                <a:off x="7661747" y="2154124"/>
                <a:ext cx="0" cy="1765805"/>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16FFACE-373C-41B8-AD26-EA4D8290A934}"/>
                  </a:ext>
                </a:extLst>
              </p:cNvPr>
              <p:cNvCxnSpPr>
                <a:cxnSpLocks/>
              </p:cNvCxnSpPr>
              <p:nvPr/>
            </p:nvCxnSpPr>
            <p:spPr>
              <a:xfrm flipH="1">
                <a:off x="5908172" y="2188451"/>
                <a:ext cx="5375" cy="1732555"/>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564E5E09-58AA-46D5-A0B4-36B488CEEDDC}"/>
                  </a:ext>
                </a:extLst>
              </p:cNvPr>
              <p:cNvCxnSpPr>
                <a:cxnSpLocks/>
              </p:cNvCxnSpPr>
              <p:nvPr/>
            </p:nvCxnSpPr>
            <p:spPr>
              <a:xfrm flipH="1">
                <a:off x="3304022" y="2176714"/>
                <a:ext cx="4357726" cy="14923"/>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sp>
            <p:nvSpPr>
              <p:cNvPr id="27" name="Rectangle 26">
                <a:extLst>
                  <a:ext uri="{FF2B5EF4-FFF2-40B4-BE49-F238E27FC236}">
                    <a16:creationId xmlns:a16="http://schemas.microsoft.com/office/drawing/2014/main" id="{00AEC42A-E96F-48D1-BFB2-11AD4C43154F}"/>
                  </a:ext>
                </a:extLst>
              </p:cNvPr>
              <p:cNvSpPr/>
              <p:nvPr/>
            </p:nvSpPr>
            <p:spPr>
              <a:xfrm>
                <a:off x="2672690" y="2455212"/>
                <a:ext cx="1318661" cy="8842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North Cumbria Area Quality and Safety Sub 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940A7839-2AE1-454F-979B-793C6C409452}"/>
                  </a:ext>
                </a:extLst>
              </p:cNvPr>
              <p:cNvSpPr/>
              <p:nvPr/>
            </p:nvSpPr>
            <p:spPr>
              <a:xfrm>
                <a:off x="6152346" y="2457580"/>
                <a:ext cx="1237458" cy="8934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Central Area</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Quality and Safety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4677770A-3E9A-410A-A7B7-F15226774AB0}"/>
                  </a:ext>
                </a:extLst>
              </p:cNvPr>
              <p:cNvSpPr/>
              <p:nvPr/>
            </p:nvSpPr>
            <p:spPr>
              <a:xfrm>
                <a:off x="6525128" y="3647396"/>
                <a:ext cx="1254567" cy="8653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South Area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Quality and Safety  Sub-committee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A59327B9-61FF-4F8E-AE4B-41F197FA2ACF}"/>
                  </a:ext>
                </a:extLst>
              </p:cNvPr>
              <p:cNvSpPr/>
              <p:nvPr/>
            </p:nvSpPr>
            <p:spPr>
              <a:xfrm>
                <a:off x="4448007" y="2465173"/>
                <a:ext cx="1229730" cy="8934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North Area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Quality and Safety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cxnSp>
            <p:nvCxnSpPr>
              <p:cNvPr id="101" name="Straight Connector 100">
                <a:extLst>
                  <a:ext uri="{FF2B5EF4-FFF2-40B4-BE49-F238E27FC236}">
                    <a16:creationId xmlns:a16="http://schemas.microsoft.com/office/drawing/2014/main" id="{4099AA81-A874-40E2-90CE-1B682EFF4A50}"/>
                  </a:ext>
                </a:extLst>
              </p:cNvPr>
              <p:cNvCxnSpPr>
                <a:cxnSpLocks/>
              </p:cNvCxnSpPr>
              <p:nvPr/>
            </p:nvCxnSpPr>
            <p:spPr>
              <a:xfrm>
                <a:off x="4205077" y="2195819"/>
                <a:ext cx="0" cy="1511003"/>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a16="http://schemas.microsoft.com/office/drawing/2014/main" id="{8333C6C0-E0F8-4EDA-A5DF-900ED7EE3E3F}"/>
                  </a:ext>
                </a:extLst>
              </p:cNvPr>
              <p:cNvCxnSpPr>
                <a:cxnSpLocks/>
              </p:cNvCxnSpPr>
              <p:nvPr/>
            </p:nvCxnSpPr>
            <p:spPr>
              <a:xfrm flipH="1">
                <a:off x="5086195" y="2206914"/>
                <a:ext cx="1829" cy="258259"/>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5CFD69DC-30DD-4441-B4BA-7ECBE521988C}"/>
                  </a:ext>
                </a:extLst>
              </p:cNvPr>
              <p:cNvCxnSpPr>
                <a:cxnSpLocks/>
              </p:cNvCxnSpPr>
              <p:nvPr/>
            </p:nvCxnSpPr>
            <p:spPr>
              <a:xfrm>
                <a:off x="3319835" y="2178088"/>
                <a:ext cx="0" cy="277184"/>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90B74B03-E662-48D7-8247-8753B5050812}"/>
                  </a:ext>
                </a:extLst>
              </p:cNvPr>
              <p:cNvCxnSpPr>
                <a:cxnSpLocks/>
                <a:endCxn id="85" idx="0"/>
              </p:cNvCxnSpPr>
              <p:nvPr/>
            </p:nvCxnSpPr>
            <p:spPr>
              <a:xfrm>
                <a:off x="6771076" y="2195819"/>
                <a:ext cx="0" cy="261762"/>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id="{7D294652-6906-4B17-AB76-15FF32F6B63E}"/>
                  </a:ext>
                </a:extLst>
              </p:cNvPr>
              <p:cNvSpPr txBox="1"/>
              <p:nvPr/>
            </p:nvSpPr>
            <p:spPr>
              <a:xfrm>
                <a:off x="3206579" y="1748577"/>
                <a:ext cx="2028307" cy="388043"/>
              </a:xfrm>
              <a:prstGeom prst="rect">
                <a:avLst/>
              </a:prstGeom>
              <a:noFill/>
            </p:spPr>
            <p:txBody>
              <a:bodyPr wrap="square" rtlCol="0">
                <a:spAutoFit/>
              </a:bodyPr>
              <a:lstStyle/>
              <a:p>
                <a:pPr defTabSz="342900">
                  <a:defRPr/>
                </a:pPr>
                <a:r>
                  <a:rPr lang="en-GB" sz="675" b="1" dirty="0">
                    <a:solidFill>
                      <a:prstClr val="black"/>
                    </a:solidFill>
                    <a:latin typeface="Arial" panose="020B0604020202020204" pitchFamily="34" charset="0"/>
                    <a:cs typeface="Arial" panose="020B0604020202020204" pitchFamily="34" charset="0"/>
                  </a:rPr>
                  <a:t>ICB sub-committees</a:t>
                </a:r>
              </a:p>
            </p:txBody>
          </p:sp>
          <p:sp>
            <p:nvSpPr>
              <p:cNvPr id="89" name="Rectangle 88">
                <a:extLst>
                  <a:ext uri="{FF2B5EF4-FFF2-40B4-BE49-F238E27FC236}">
                    <a16:creationId xmlns:a16="http://schemas.microsoft.com/office/drawing/2014/main" id="{4EFA8EE5-CAD4-4FB5-8899-15FFA6C0775D}"/>
                  </a:ext>
                </a:extLst>
              </p:cNvPr>
              <p:cNvSpPr/>
              <p:nvPr/>
            </p:nvSpPr>
            <p:spPr>
              <a:xfrm>
                <a:off x="3321632" y="3661460"/>
                <a:ext cx="1107690" cy="8512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Safeguarding Sub-committee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5E7AB99B-C758-4869-8F44-46EB9AF401A8}"/>
                  </a:ext>
                </a:extLst>
              </p:cNvPr>
              <p:cNvSpPr/>
              <p:nvPr/>
            </p:nvSpPr>
            <p:spPr>
              <a:xfrm>
                <a:off x="4733956" y="3647394"/>
                <a:ext cx="1360418" cy="13274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Antimicrobial Resistance and Healthcare Associated Infections Sub-committee</a:t>
                </a:r>
              </a:p>
            </p:txBody>
          </p:sp>
        </p:grpSp>
        <p:sp>
          <p:nvSpPr>
            <p:cNvPr id="141" name="Rectangle 140">
              <a:extLst>
                <a:ext uri="{FF2B5EF4-FFF2-40B4-BE49-F238E27FC236}">
                  <a16:creationId xmlns:a16="http://schemas.microsoft.com/office/drawing/2014/main" id="{388107B5-FE5D-335C-FEF0-9C4F13208E11}"/>
                </a:ext>
              </a:extLst>
            </p:cNvPr>
            <p:cNvSpPr/>
            <p:nvPr/>
          </p:nvSpPr>
          <p:spPr>
            <a:xfrm>
              <a:off x="7219028" y="1677321"/>
              <a:ext cx="1003975" cy="719743"/>
            </a:xfrm>
            <a:prstGeom prst="rect">
              <a:avLst/>
            </a:prstGeom>
            <a:solidFill>
              <a:schemeClr val="accent6">
                <a:lumMod val="75000"/>
              </a:schemeClr>
            </a:solidFill>
            <a:ln w="12700" cap="flat" cmpd="sng" algn="ctr">
              <a:noFill/>
              <a:prstDash val="solid"/>
              <a:miter lim="800000"/>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endParaRPr lang="en-GB" sz="525"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defTabSz="514350">
                <a:lnSpc>
                  <a:spcPct val="107000"/>
                </a:lnSpc>
                <a:spcAft>
                  <a:spcPts val="450"/>
                </a:spcAft>
              </a:pPr>
              <a:r>
                <a:rPr lang="en-GB" sz="525" b="1" dirty="0">
                  <a:solidFill>
                    <a:srgbClr val="FFFFFF"/>
                  </a:solidFill>
                  <a:latin typeface="Arial" panose="020B0604020202020204" pitchFamily="34" charset="0"/>
                  <a:ea typeface="Calibri" panose="020F0502020204030204" pitchFamily="34" charset="0"/>
                  <a:cs typeface="Arial" panose="020B0604020202020204" pitchFamily="34" charset="0"/>
                </a:rPr>
                <a:t>Health and Wellbeing Boards </a:t>
              </a:r>
            </a:p>
            <a:p>
              <a:pPr algn="ctr" defTabSz="514350">
                <a:lnSpc>
                  <a:spcPct val="107000"/>
                </a:lnSpc>
                <a:spcAft>
                  <a:spcPts val="450"/>
                </a:spcAft>
              </a:pPr>
              <a:endParaRPr lang="en-GB" sz="5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4" name="Rectangle 143">
              <a:extLst>
                <a:ext uri="{FF2B5EF4-FFF2-40B4-BE49-F238E27FC236}">
                  <a16:creationId xmlns:a16="http://schemas.microsoft.com/office/drawing/2014/main" id="{C9E8EE05-EFD9-8C68-A689-767910139506}"/>
                </a:ext>
              </a:extLst>
            </p:cNvPr>
            <p:cNvSpPr/>
            <p:nvPr/>
          </p:nvSpPr>
          <p:spPr>
            <a:xfrm>
              <a:off x="1286062" y="1050903"/>
              <a:ext cx="1307072" cy="252245"/>
            </a:xfrm>
            <a:prstGeom prst="rect">
              <a:avLst/>
            </a:prstGeom>
            <a:solidFill>
              <a:srgbClr val="002060"/>
            </a:solidFill>
            <a:ln w="12700" cap="flat" cmpd="sng" algn="ctr">
              <a:noFill/>
              <a:prstDash val="solid"/>
              <a:miter lim="800000"/>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endParaRPr lang="en-GB" sz="525"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defTabSz="514350">
                <a:lnSpc>
                  <a:spcPct val="107000"/>
                </a:lnSpc>
                <a:spcAft>
                  <a:spcPts val="450"/>
                </a:spcAft>
              </a:pPr>
              <a:r>
                <a:rPr lang="en-GB" sz="525" b="1" dirty="0">
                  <a:solidFill>
                    <a:srgbClr val="FFFFFF"/>
                  </a:solidFill>
                  <a:latin typeface="Arial" panose="020B0604020202020204" pitchFamily="34" charset="0"/>
                  <a:ea typeface="Calibri" panose="020F0502020204030204" pitchFamily="34" charset="0"/>
                  <a:cs typeface="Arial" panose="020B0604020202020204" pitchFamily="34" charset="0"/>
                </a:rPr>
                <a:t>Integrated Care Board </a:t>
              </a:r>
            </a:p>
            <a:p>
              <a:pPr algn="ctr" defTabSz="514350">
                <a:lnSpc>
                  <a:spcPct val="107000"/>
                </a:lnSpc>
                <a:spcAft>
                  <a:spcPts val="450"/>
                </a:spcAft>
              </a:pPr>
              <a:endParaRPr lang="en-GB" sz="5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6" name="Rectangle 145">
              <a:extLst>
                <a:ext uri="{FF2B5EF4-FFF2-40B4-BE49-F238E27FC236}">
                  <a16:creationId xmlns:a16="http://schemas.microsoft.com/office/drawing/2014/main" id="{1D10627C-E736-9A10-DCCB-F88B09E13017}"/>
                </a:ext>
              </a:extLst>
            </p:cNvPr>
            <p:cNvSpPr/>
            <p:nvPr/>
          </p:nvSpPr>
          <p:spPr>
            <a:xfrm>
              <a:off x="1562631" y="1614016"/>
              <a:ext cx="752267" cy="3494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Remuneration 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48" name="Rectangle 147">
              <a:extLst>
                <a:ext uri="{FF2B5EF4-FFF2-40B4-BE49-F238E27FC236}">
                  <a16:creationId xmlns:a16="http://schemas.microsoft.com/office/drawing/2014/main" id="{A3F894EC-8CF5-4997-B6A3-60027FD23759}"/>
                </a:ext>
              </a:extLst>
            </p:cNvPr>
            <p:cNvSpPr/>
            <p:nvPr/>
          </p:nvSpPr>
          <p:spPr>
            <a:xfrm>
              <a:off x="2579308" y="1614016"/>
              <a:ext cx="701529" cy="3494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schemeClr val="bg1"/>
                  </a:solidFill>
                  <a:latin typeface="Arial" panose="020B0604020202020204" pitchFamily="34" charset="0"/>
                  <a:ea typeface="Calibri" panose="020F0502020204030204" pitchFamily="34" charset="0"/>
                  <a:cs typeface="Arial" panose="020B0604020202020204" pitchFamily="34" charset="0"/>
                </a:rPr>
                <a:t>Executive Committee</a:t>
              </a:r>
              <a:endParaRPr lang="en-GB" sz="525"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49" name="Rectangle 148">
              <a:extLst>
                <a:ext uri="{FF2B5EF4-FFF2-40B4-BE49-F238E27FC236}">
                  <a16:creationId xmlns:a16="http://schemas.microsoft.com/office/drawing/2014/main" id="{15D91C2E-D50D-6587-B7A2-2D18DAE62AA4}"/>
                </a:ext>
              </a:extLst>
            </p:cNvPr>
            <p:cNvSpPr/>
            <p:nvPr/>
          </p:nvSpPr>
          <p:spPr>
            <a:xfrm>
              <a:off x="2116865" y="2075359"/>
              <a:ext cx="928004" cy="3435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Quality and Safety 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6BF82290-4447-CC5F-0534-DFA7F94E4725}"/>
                </a:ext>
              </a:extLst>
            </p:cNvPr>
            <p:cNvSpPr/>
            <p:nvPr/>
          </p:nvSpPr>
          <p:spPr>
            <a:xfrm>
              <a:off x="663892" y="2077109"/>
              <a:ext cx="1352041" cy="3513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Finance, Performance and Investment 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9081E3D4-F5B3-3A89-A375-300CE1CE035E}"/>
                </a:ext>
              </a:extLst>
            </p:cNvPr>
            <p:cNvSpPr/>
            <p:nvPr/>
          </p:nvSpPr>
          <p:spPr>
            <a:xfrm>
              <a:off x="581414" y="1614016"/>
              <a:ext cx="720676" cy="343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Audit  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98DF6B01-A6D8-6B84-C7E0-C80A1247A775}"/>
                </a:ext>
              </a:extLst>
            </p:cNvPr>
            <p:cNvSpPr/>
            <p:nvPr/>
          </p:nvSpPr>
          <p:spPr>
            <a:xfrm>
              <a:off x="6639836" y="1039232"/>
              <a:ext cx="2199994" cy="298079"/>
            </a:xfrm>
            <a:prstGeom prst="rect">
              <a:avLst/>
            </a:prstGeom>
            <a:solidFill>
              <a:schemeClr val="accent6">
                <a:lumMod val="75000"/>
              </a:schemeClr>
            </a:solidFill>
            <a:ln w="12700" cap="flat" cmpd="sng" algn="ctr">
              <a:noFill/>
              <a:prstDash val="solid"/>
              <a:miter lim="800000"/>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endParaRPr lang="en-GB" sz="525"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defTabSz="514350">
                <a:lnSpc>
                  <a:spcPct val="107000"/>
                </a:lnSpc>
                <a:spcAft>
                  <a:spcPts val="450"/>
                </a:spcAft>
              </a:pPr>
              <a:r>
                <a:rPr lang="en-GB" sz="525" b="1" dirty="0">
                  <a:solidFill>
                    <a:srgbClr val="FFFFFF"/>
                  </a:solidFill>
                  <a:latin typeface="Arial" panose="020B0604020202020204" pitchFamily="34" charset="0"/>
                  <a:ea typeface="Calibri" panose="020F0502020204030204" pitchFamily="34" charset="0"/>
                  <a:cs typeface="Arial" panose="020B0604020202020204" pitchFamily="34" charset="0"/>
                </a:rPr>
                <a:t>North East and North Cumbria Local Authorities</a:t>
              </a:r>
            </a:p>
            <a:p>
              <a:pPr algn="ctr" defTabSz="514350">
                <a:lnSpc>
                  <a:spcPct val="107000"/>
                </a:lnSpc>
                <a:spcAft>
                  <a:spcPts val="450"/>
                </a:spcAft>
              </a:pPr>
              <a:endParaRPr lang="en-GB" sz="5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6" name="Rectangle 155">
              <a:extLst>
                <a:ext uri="{FF2B5EF4-FFF2-40B4-BE49-F238E27FC236}">
                  <a16:creationId xmlns:a16="http://schemas.microsoft.com/office/drawing/2014/main" id="{75366C10-5ADB-F611-C62F-E0B3981DE64B}"/>
                </a:ext>
              </a:extLst>
            </p:cNvPr>
            <p:cNvSpPr/>
            <p:nvPr/>
          </p:nvSpPr>
          <p:spPr>
            <a:xfrm>
              <a:off x="3637874" y="1050903"/>
              <a:ext cx="1872223" cy="249111"/>
            </a:xfrm>
            <a:prstGeom prst="rect">
              <a:avLst/>
            </a:prstGeom>
            <a:pattFill prst="pct30">
              <a:fgClr>
                <a:schemeClr val="accent6">
                  <a:lumMod val="75000"/>
                </a:schemeClr>
              </a:fgClr>
              <a:bgClr>
                <a:schemeClr val="accent1">
                  <a:lumMod val="50000"/>
                </a:schemeClr>
              </a:bgClr>
            </a:pattFill>
            <a:ln w="12700" cap="flat" cmpd="sng" algn="ctr">
              <a:noFill/>
              <a:prstDash val="solid"/>
              <a:miter lim="800000"/>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endParaRPr lang="en-GB" sz="525"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defTabSz="514350">
                <a:lnSpc>
                  <a:spcPct val="107000"/>
                </a:lnSpc>
                <a:spcAft>
                  <a:spcPts val="450"/>
                </a:spcAft>
              </a:pPr>
              <a:r>
                <a:rPr lang="en-GB" sz="525" b="1" dirty="0">
                  <a:solidFill>
                    <a:srgbClr val="FFFFFF"/>
                  </a:solidFill>
                  <a:latin typeface="Arial" panose="020B0604020202020204" pitchFamily="34" charset="0"/>
                  <a:ea typeface="Calibri" panose="020F0502020204030204" pitchFamily="34" charset="0"/>
                  <a:cs typeface="Arial" panose="020B0604020202020204" pitchFamily="34" charset="0"/>
                </a:rPr>
                <a:t>Strategic Integrated Care Partnership </a:t>
              </a:r>
            </a:p>
            <a:p>
              <a:pPr algn="ctr" defTabSz="514350">
                <a:lnSpc>
                  <a:spcPct val="107000"/>
                </a:lnSpc>
                <a:spcAft>
                  <a:spcPts val="450"/>
                </a:spcAft>
              </a:pPr>
              <a:endParaRPr lang="en-GB" sz="5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03" name="Group 202">
              <a:extLst>
                <a:ext uri="{FF2B5EF4-FFF2-40B4-BE49-F238E27FC236}">
                  <a16:creationId xmlns:a16="http://schemas.microsoft.com/office/drawing/2014/main" id="{92097DE7-F8A3-1E8B-C2BE-02F08A6E92C7}"/>
                </a:ext>
              </a:extLst>
            </p:cNvPr>
            <p:cNvGrpSpPr/>
            <p:nvPr/>
          </p:nvGrpSpPr>
          <p:grpSpPr>
            <a:xfrm>
              <a:off x="3147094" y="1337311"/>
              <a:ext cx="7996807" cy="3579507"/>
              <a:chOff x="-1385934" y="316348"/>
              <a:chExt cx="12045807" cy="5391908"/>
            </a:xfrm>
          </p:grpSpPr>
          <p:cxnSp>
            <p:nvCxnSpPr>
              <p:cNvPr id="218" name="Straight Connector 217">
                <a:extLst>
                  <a:ext uri="{FF2B5EF4-FFF2-40B4-BE49-F238E27FC236}">
                    <a16:creationId xmlns:a16="http://schemas.microsoft.com/office/drawing/2014/main" id="{419C78EE-72B2-A405-2AE3-7F63A49D9759}"/>
                  </a:ext>
                </a:extLst>
              </p:cNvPr>
              <p:cNvCxnSpPr>
                <a:cxnSpLocks/>
              </p:cNvCxnSpPr>
              <p:nvPr/>
            </p:nvCxnSpPr>
            <p:spPr>
              <a:xfrm>
                <a:off x="9221528" y="3249132"/>
                <a:ext cx="0" cy="1589277"/>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17" name="Straight Connector 216">
                <a:extLst>
                  <a:ext uri="{FF2B5EF4-FFF2-40B4-BE49-F238E27FC236}">
                    <a16:creationId xmlns:a16="http://schemas.microsoft.com/office/drawing/2014/main" id="{8B0C4583-EBF8-F3B6-2DAD-62464717DA67}"/>
                  </a:ext>
                </a:extLst>
              </p:cNvPr>
              <p:cNvCxnSpPr>
                <a:cxnSpLocks/>
              </p:cNvCxnSpPr>
              <p:nvPr/>
            </p:nvCxnSpPr>
            <p:spPr>
              <a:xfrm>
                <a:off x="7610680" y="3268344"/>
                <a:ext cx="0" cy="163685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19" name="Straight Connector 218">
                <a:extLst>
                  <a:ext uri="{FF2B5EF4-FFF2-40B4-BE49-F238E27FC236}">
                    <a16:creationId xmlns:a16="http://schemas.microsoft.com/office/drawing/2014/main" id="{08F1847D-0208-8EDB-53B0-B76690C39FD1}"/>
                  </a:ext>
                </a:extLst>
              </p:cNvPr>
              <p:cNvCxnSpPr>
                <a:cxnSpLocks/>
              </p:cNvCxnSpPr>
              <p:nvPr/>
            </p:nvCxnSpPr>
            <p:spPr>
              <a:xfrm>
                <a:off x="5301518" y="5122222"/>
                <a:ext cx="728894" cy="0"/>
              </a:xfrm>
              <a:prstGeom prst="line">
                <a:avLst/>
              </a:prstGeom>
              <a:no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05" name="Straight Connector 204">
                <a:extLst>
                  <a:ext uri="{FF2B5EF4-FFF2-40B4-BE49-F238E27FC236}">
                    <a16:creationId xmlns:a16="http://schemas.microsoft.com/office/drawing/2014/main" id="{1BBF8220-2CE3-F35F-3F15-5343908F3517}"/>
                  </a:ext>
                </a:extLst>
              </p:cNvPr>
              <p:cNvCxnSpPr>
                <a:cxnSpLocks/>
              </p:cNvCxnSpPr>
              <p:nvPr/>
            </p:nvCxnSpPr>
            <p:spPr>
              <a:xfrm flipH="1">
                <a:off x="518620" y="3249133"/>
                <a:ext cx="9541573" cy="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06" name="Straight Connector 205">
                <a:extLst>
                  <a:ext uri="{FF2B5EF4-FFF2-40B4-BE49-F238E27FC236}">
                    <a16:creationId xmlns:a16="http://schemas.microsoft.com/office/drawing/2014/main" id="{D83A208D-D802-9712-F856-E65EBCFC2DDC}"/>
                  </a:ext>
                </a:extLst>
              </p:cNvPr>
              <p:cNvCxnSpPr>
                <a:cxnSpLocks/>
              </p:cNvCxnSpPr>
              <p:nvPr/>
            </p:nvCxnSpPr>
            <p:spPr>
              <a:xfrm>
                <a:off x="-1385934" y="2719294"/>
                <a:ext cx="1944876" cy="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07" name="Straight Connector 206">
                <a:extLst>
                  <a:ext uri="{FF2B5EF4-FFF2-40B4-BE49-F238E27FC236}">
                    <a16:creationId xmlns:a16="http://schemas.microsoft.com/office/drawing/2014/main" id="{B220AB66-C567-85BD-4A05-490B6DB97EBD}"/>
                  </a:ext>
                </a:extLst>
              </p:cNvPr>
              <p:cNvCxnSpPr>
                <a:cxnSpLocks/>
              </p:cNvCxnSpPr>
              <p:nvPr/>
            </p:nvCxnSpPr>
            <p:spPr>
              <a:xfrm>
                <a:off x="6671362" y="3256197"/>
                <a:ext cx="0" cy="407478"/>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08" name="Straight Connector 207">
                <a:extLst>
                  <a:ext uri="{FF2B5EF4-FFF2-40B4-BE49-F238E27FC236}">
                    <a16:creationId xmlns:a16="http://schemas.microsoft.com/office/drawing/2014/main" id="{37BD0AFA-AB96-58E6-CFB5-2172D975AA29}"/>
                  </a:ext>
                </a:extLst>
              </p:cNvPr>
              <p:cNvCxnSpPr>
                <a:cxnSpLocks/>
              </p:cNvCxnSpPr>
              <p:nvPr/>
            </p:nvCxnSpPr>
            <p:spPr>
              <a:xfrm>
                <a:off x="3639395" y="3269697"/>
                <a:ext cx="0" cy="393978"/>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1D69FDEB-2EC6-7CF1-629D-53414A647F28}"/>
                  </a:ext>
                </a:extLst>
              </p:cNvPr>
              <p:cNvCxnSpPr>
                <a:cxnSpLocks/>
              </p:cNvCxnSpPr>
              <p:nvPr/>
            </p:nvCxnSpPr>
            <p:spPr>
              <a:xfrm flipH="1">
                <a:off x="1488317" y="3237368"/>
                <a:ext cx="3835" cy="426307"/>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65B411E9-3741-30A4-A6B3-ABE797F8DA04}"/>
                  </a:ext>
                </a:extLst>
              </p:cNvPr>
              <p:cNvCxnSpPr>
                <a:cxnSpLocks/>
              </p:cNvCxnSpPr>
              <p:nvPr/>
            </p:nvCxnSpPr>
            <p:spPr>
              <a:xfrm>
                <a:off x="5189930" y="3237368"/>
                <a:ext cx="0" cy="410915"/>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a:extLst>
                  <a:ext uri="{FF2B5EF4-FFF2-40B4-BE49-F238E27FC236}">
                    <a16:creationId xmlns:a16="http://schemas.microsoft.com/office/drawing/2014/main" id="{8F71FC64-8EED-7447-8FB8-4CB28813C55B}"/>
                  </a:ext>
                </a:extLst>
              </p:cNvPr>
              <p:cNvCxnSpPr>
                <a:cxnSpLocks/>
              </p:cNvCxnSpPr>
              <p:nvPr/>
            </p:nvCxnSpPr>
            <p:spPr>
              <a:xfrm>
                <a:off x="4303176" y="3268345"/>
                <a:ext cx="0" cy="1589277"/>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grpSp>
            <p:nvGrpSpPr>
              <p:cNvPr id="214" name="Group 213">
                <a:extLst>
                  <a:ext uri="{FF2B5EF4-FFF2-40B4-BE49-F238E27FC236}">
                    <a16:creationId xmlns:a16="http://schemas.microsoft.com/office/drawing/2014/main" id="{0FA1FF25-21D7-DE99-24BE-DFC768179208}"/>
                  </a:ext>
                </a:extLst>
              </p:cNvPr>
              <p:cNvGrpSpPr/>
              <p:nvPr/>
            </p:nvGrpSpPr>
            <p:grpSpPr>
              <a:xfrm>
                <a:off x="848288" y="2821703"/>
                <a:ext cx="9811585" cy="2886553"/>
                <a:chOff x="848288" y="2821703"/>
                <a:chExt cx="9811585" cy="2886553"/>
              </a:xfrm>
            </p:grpSpPr>
            <p:sp>
              <p:nvSpPr>
                <p:cNvPr id="226" name="Rectangle 225">
                  <a:extLst>
                    <a:ext uri="{FF2B5EF4-FFF2-40B4-BE49-F238E27FC236}">
                      <a16:creationId xmlns:a16="http://schemas.microsoft.com/office/drawing/2014/main" id="{E568AAA7-5AE9-E612-529D-5735C28D5DF9}"/>
                    </a:ext>
                  </a:extLst>
                </p:cNvPr>
                <p:cNvSpPr/>
                <p:nvPr/>
              </p:nvSpPr>
              <p:spPr>
                <a:xfrm>
                  <a:off x="7682646" y="3648282"/>
                  <a:ext cx="1421833" cy="7898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Primary Care Strategy and Delivery  (Sub-committee)</a:t>
                  </a:r>
                </a:p>
              </p:txBody>
            </p:sp>
            <p:sp>
              <p:nvSpPr>
                <p:cNvPr id="227" name="Rectangle 226">
                  <a:extLst>
                    <a:ext uri="{FF2B5EF4-FFF2-40B4-BE49-F238E27FC236}">
                      <a16:creationId xmlns:a16="http://schemas.microsoft.com/office/drawing/2014/main" id="{B5B9CFCF-1269-5B1A-FEEB-7D1A13C55871}"/>
                    </a:ext>
                  </a:extLst>
                </p:cNvPr>
                <p:cNvSpPr/>
                <p:nvPr/>
              </p:nvSpPr>
              <p:spPr>
                <a:xfrm>
                  <a:off x="2762611" y="3628775"/>
                  <a:ext cx="1444613" cy="830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Individual Funding Request Panel  North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p>
              </p:txBody>
            </p:sp>
            <p:sp>
              <p:nvSpPr>
                <p:cNvPr id="229" name="Rectangle 228">
                  <a:extLst>
                    <a:ext uri="{FF2B5EF4-FFF2-40B4-BE49-F238E27FC236}">
                      <a16:creationId xmlns:a16="http://schemas.microsoft.com/office/drawing/2014/main" id="{0C0DD7E5-9198-781C-D2DC-17E246D83F18}"/>
                    </a:ext>
                  </a:extLst>
                </p:cNvPr>
                <p:cNvSpPr/>
                <p:nvPr/>
              </p:nvSpPr>
              <p:spPr>
                <a:xfrm>
                  <a:off x="985160" y="3638764"/>
                  <a:ext cx="1409249" cy="8206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Individual Funding Request Panel South</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 (S</a:t>
                  </a:r>
                  <a:r>
                    <a:rPr lang="en-GB" sz="525" b="1" dirty="0" err="1">
                      <a:solidFill>
                        <a:prstClr val="white"/>
                      </a:solidFill>
                      <a:latin typeface="Arial" panose="020B0604020202020204" pitchFamily="34" charset="0"/>
                      <a:ea typeface="Calibri" panose="020F0502020204030204" pitchFamily="34" charset="0"/>
                      <a:cs typeface="Arial" panose="020B0604020202020204" pitchFamily="34" charset="0"/>
                    </a:rPr>
                    <a:t>ub</a:t>
                  </a: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-committee)</a:t>
                  </a:r>
                </a:p>
              </p:txBody>
            </p:sp>
            <p:sp>
              <p:nvSpPr>
                <p:cNvPr id="230" name="TextBox 229">
                  <a:extLst>
                    <a:ext uri="{FF2B5EF4-FFF2-40B4-BE49-F238E27FC236}">
                      <a16:creationId xmlns:a16="http://schemas.microsoft.com/office/drawing/2014/main" id="{F8590A0B-ADE5-0E5A-8941-9D57FB462A30}"/>
                    </a:ext>
                  </a:extLst>
                </p:cNvPr>
                <p:cNvSpPr txBox="1"/>
                <p:nvPr/>
              </p:nvSpPr>
              <p:spPr>
                <a:xfrm>
                  <a:off x="848288" y="2821703"/>
                  <a:ext cx="2098112" cy="371139"/>
                </a:xfrm>
                <a:prstGeom prst="rect">
                  <a:avLst/>
                </a:prstGeom>
                <a:noFill/>
              </p:spPr>
              <p:txBody>
                <a:bodyPr wrap="square" rtlCol="0">
                  <a:spAutoFit/>
                </a:bodyPr>
                <a:lstStyle/>
                <a:p>
                  <a:pPr defTabSz="342900">
                    <a:defRPr/>
                  </a:pPr>
                  <a:r>
                    <a:rPr lang="en-GB" sz="675" b="1" dirty="0">
                      <a:solidFill>
                        <a:prstClr val="black"/>
                      </a:solidFill>
                      <a:latin typeface="Arial" panose="020B0604020202020204" pitchFamily="34" charset="0"/>
                      <a:cs typeface="Arial" panose="020B0604020202020204" pitchFamily="34" charset="0"/>
                    </a:rPr>
                    <a:t>ICB sub-committees</a:t>
                  </a:r>
                </a:p>
              </p:txBody>
            </p:sp>
            <p:sp>
              <p:nvSpPr>
                <p:cNvPr id="231" name="Rectangle 230">
                  <a:extLst>
                    <a:ext uri="{FF2B5EF4-FFF2-40B4-BE49-F238E27FC236}">
                      <a16:creationId xmlns:a16="http://schemas.microsoft.com/office/drawing/2014/main" id="{B88CA599-3D18-F8F6-A765-A7E750961FE2}"/>
                    </a:ext>
                  </a:extLst>
                </p:cNvPr>
                <p:cNvSpPr/>
                <p:nvPr/>
              </p:nvSpPr>
              <p:spPr>
                <a:xfrm>
                  <a:off x="4432565" y="3648282"/>
                  <a:ext cx="1461670" cy="8110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Healthier and Fairer Advisory Group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F85B2C7A-3774-4668-8179-C4CAD0F69D70}"/>
                    </a:ext>
                  </a:extLst>
                </p:cNvPr>
                <p:cNvSpPr/>
                <p:nvPr/>
              </p:nvSpPr>
              <p:spPr>
                <a:xfrm>
                  <a:off x="3839974" y="4864669"/>
                  <a:ext cx="1508188" cy="84358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GB" sz="525" b="1" dirty="0">
                      <a:solidFill>
                        <a:schemeClr val="tx1"/>
                      </a:solidFill>
                      <a:latin typeface="Arial" panose="020B0604020202020204" pitchFamily="34" charset="0"/>
                      <a:ea typeface="Calibri" panose="020F0502020204030204" pitchFamily="34" charset="0"/>
                      <a:cs typeface="Arial" panose="020B0604020202020204" pitchFamily="34" charset="0"/>
                    </a:rPr>
                    <a:t>[Name</a:t>
                  </a: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 Place Sub-committees</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DD126BC4-01BE-F782-5CF9-136908344852}"/>
                    </a:ext>
                  </a:extLst>
                </p:cNvPr>
                <p:cNvSpPr/>
                <p:nvPr/>
              </p:nvSpPr>
              <p:spPr>
                <a:xfrm>
                  <a:off x="6116114" y="3668169"/>
                  <a:ext cx="1390392" cy="8132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People Board</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p>
              </p:txBody>
            </p:sp>
            <p:sp>
              <p:nvSpPr>
                <p:cNvPr id="236" name="Rectangle 235">
                  <a:extLst>
                    <a:ext uri="{FF2B5EF4-FFF2-40B4-BE49-F238E27FC236}">
                      <a16:creationId xmlns:a16="http://schemas.microsoft.com/office/drawing/2014/main" id="{6DDEBF67-D6FE-A9CB-2CB3-435BA05CDF7E}"/>
                    </a:ext>
                  </a:extLst>
                </p:cNvPr>
                <p:cNvSpPr/>
                <p:nvPr/>
              </p:nvSpPr>
              <p:spPr>
                <a:xfrm>
                  <a:off x="8549998" y="4829729"/>
                  <a:ext cx="1470238" cy="846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Value Based Steering Group</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a:t>
                  </a:r>
                  <a:r>
                    <a:rPr lang="en-GB" sz="525" b="1" dirty="0" err="1">
                      <a:solidFill>
                        <a:prstClr val="white"/>
                      </a:solidFill>
                      <a:latin typeface="Arial" panose="020B0604020202020204" pitchFamily="34" charset="0"/>
                      <a:ea typeface="Calibri" panose="020F0502020204030204" pitchFamily="34" charset="0"/>
                      <a:cs typeface="Arial" panose="020B0604020202020204" pitchFamily="34" charset="0"/>
                    </a:rPr>
                    <a:t>ommittee</a:t>
                  </a: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7" name="Rectangle 236">
                  <a:extLst>
                    <a:ext uri="{FF2B5EF4-FFF2-40B4-BE49-F238E27FC236}">
                      <a16:creationId xmlns:a16="http://schemas.microsoft.com/office/drawing/2014/main" id="{B54E3E74-B2AD-5AD0-0020-1CC656E52A8E}"/>
                    </a:ext>
                  </a:extLst>
                </p:cNvPr>
                <p:cNvSpPr/>
                <p:nvPr/>
              </p:nvSpPr>
              <p:spPr>
                <a:xfrm>
                  <a:off x="1599476" y="4818447"/>
                  <a:ext cx="1658714" cy="7462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Pharmaceutical Services Regulatory Sub-Committee </a:t>
                  </a:r>
                </a:p>
              </p:txBody>
            </p:sp>
            <p:sp>
              <p:nvSpPr>
                <p:cNvPr id="238" name="Rectangle 237">
                  <a:extLst>
                    <a:ext uri="{FF2B5EF4-FFF2-40B4-BE49-F238E27FC236}">
                      <a16:creationId xmlns:a16="http://schemas.microsoft.com/office/drawing/2014/main" id="{424704D7-EF4F-CCF0-C56D-53C07126C12E}"/>
                    </a:ext>
                  </a:extLst>
                </p:cNvPr>
                <p:cNvSpPr/>
                <p:nvPr/>
              </p:nvSpPr>
              <p:spPr>
                <a:xfrm>
                  <a:off x="6547719" y="4864670"/>
                  <a:ext cx="1670305" cy="8110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Mental Health, Learning Disabilities and Autism</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 Sub-committee</a:t>
                  </a:r>
                </a:p>
              </p:txBody>
            </p:sp>
            <p:sp>
              <p:nvSpPr>
                <p:cNvPr id="239" name="Rectangle 238">
                  <a:extLst>
                    <a:ext uri="{FF2B5EF4-FFF2-40B4-BE49-F238E27FC236}">
                      <a16:creationId xmlns:a16="http://schemas.microsoft.com/office/drawing/2014/main" id="{65A55636-8464-9472-99D1-94DA69C27C22}"/>
                    </a:ext>
                  </a:extLst>
                </p:cNvPr>
                <p:cNvSpPr/>
                <p:nvPr/>
              </p:nvSpPr>
              <p:spPr>
                <a:xfrm>
                  <a:off x="9407732" y="3663676"/>
                  <a:ext cx="1252141" cy="7898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Medicines Optimisation </a:t>
                  </a:r>
                </a:p>
                <a:p>
                  <a:pPr algn="ctr" defTabSz="514350">
                    <a:lnSpc>
                      <a:spcPct val="107000"/>
                    </a:lnSpc>
                    <a:defRPr/>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(Sub-committee)</a:t>
                  </a:r>
                </a:p>
              </p:txBody>
            </p:sp>
          </p:grpSp>
          <p:cxnSp>
            <p:nvCxnSpPr>
              <p:cNvPr id="215" name="Straight Connector 214">
                <a:extLst>
                  <a:ext uri="{FF2B5EF4-FFF2-40B4-BE49-F238E27FC236}">
                    <a16:creationId xmlns:a16="http://schemas.microsoft.com/office/drawing/2014/main" id="{D12FA577-DA4B-DB6B-E8E2-56794807CDC3}"/>
                  </a:ext>
                </a:extLst>
              </p:cNvPr>
              <p:cNvCxnSpPr>
                <a:cxnSpLocks/>
                <a:endCxn id="226" idx="0"/>
              </p:cNvCxnSpPr>
              <p:nvPr/>
            </p:nvCxnSpPr>
            <p:spPr>
              <a:xfrm>
                <a:off x="8390181" y="3228233"/>
                <a:ext cx="3382" cy="420049"/>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16" name="Straight Connector 215">
                <a:extLst>
                  <a:ext uri="{FF2B5EF4-FFF2-40B4-BE49-F238E27FC236}">
                    <a16:creationId xmlns:a16="http://schemas.microsoft.com/office/drawing/2014/main" id="{9A9AE0A5-3B4B-3CC1-E4F4-7DC15672C450}"/>
                  </a:ext>
                </a:extLst>
              </p:cNvPr>
              <p:cNvCxnSpPr>
                <a:cxnSpLocks/>
              </p:cNvCxnSpPr>
              <p:nvPr/>
            </p:nvCxnSpPr>
            <p:spPr>
              <a:xfrm>
                <a:off x="10040456" y="3249133"/>
                <a:ext cx="0" cy="414543"/>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a:extLst>
                  <a:ext uri="{FF2B5EF4-FFF2-40B4-BE49-F238E27FC236}">
                    <a16:creationId xmlns:a16="http://schemas.microsoft.com/office/drawing/2014/main" id="{202A540C-7CA6-E7AF-DD12-CC9F5659E7B7}"/>
                  </a:ext>
                </a:extLst>
              </p:cNvPr>
              <p:cNvCxnSpPr>
                <a:cxnSpLocks/>
              </p:cNvCxnSpPr>
              <p:nvPr/>
            </p:nvCxnSpPr>
            <p:spPr>
              <a:xfrm>
                <a:off x="5988159" y="2719294"/>
                <a:ext cx="674606" cy="0"/>
              </a:xfrm>
              <a:prstGeom prst="line">
                <a:avLst/>
              </a:prstGeom>
              <a:no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21" name="Straight Connector 220">
                <a:extLst>
                  <a:ext uri="{FF2B5EF4-FFF2-40B4-BE49-F238E27FC236}">
                    <a16:creationId xmlns:a16="http://schemas.microsoft.com/office/drawing/2014/main" id="{03E55C95-BA2D-4434-95C9-AFC219A7C1A4}"/>
                  </a:ext>
                </a:extLst>
              </p:cNvPr>
              <p:cNvCxnSpPr>
                <a:cxnSpLocks/>
              </p:cNvCxnSpPr>
              <p:nvPr/>
            </p:nvCxnSpPr>
            <p:spPr>
              <a:xfrm>
                <a:off x="6011282" y="2719294"/>
                <a:ext cx="0" cy="2402929"/>
              </a:xfrm>
              <a:prstGeom prst="line">
                <a:avLst/>
              </a:prstGeom>
              <a:no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a:extLst>
                  <a:ext uri="{FF2B5EF4-FFF2-40B4-BE49-F238E27FC236}">
                    <a16:creationId xmlns:a16="http://schemas.microsoft.com/office/drawing/2014/main" id="{E55BDB88-6399-4B95-BE82-367E4A5ED17A}"/>
                  </a:ext>
                </a:extLst>
              </p:cNvPr>
              <p:cNvCxnSpPr>
                <a:cxnSpLocks/>
              </p:cNvCxnSpPr>
              <p:nvPr/>
            </p:nvCxnSpPr>
            <p:spPr>
              <a:xfrm flipV="1">
                <a:off x="6643729" y="316348"/>
                <a:ext cx="0" cy="2402946"/>
              </a:xfrm>
              <a:prstGeom prst="line">
                <a:avLst/>
              </a:prstGeom>
              <a:no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F8CF3249-7C71-F50C-B986-F41982C973AE}"/>
                  </a:ext>
                </a:extLst>
              </p:cNvPr>
              <p:cNvCxnSpPr>
                <a:cxnSpLocks/>
              </p:cNvCxnSpPr>
              <p:nvPr/>
            </p:nvCxnSpPr>
            <p:spPr>
              <a:xfrm flipV="1">
                <a:off x="535997" y="2712466"/>
                <a:ext cx="0" cy="550404"/>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BEEF1344-CC00-AA74-50CC-C60AC91DBD00}"/>
                  </a:ext>
                </a:extLst>
              </p:cNvPr>
              <p:cNvCxnSpPr>
                <a:cxnSpLocks/>
              </p:cNvCxnSpPr>
              <p:nvPr/>
            </p:nvCxnSpPr>
            <p:spPr>
              <a:xfrm flipV="1">
                <a:off x="-1370058" y="1243529"/>
                <a:ext cx="0" cy="1475765"/>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grpSp>
        <p:cxnSp>
          <p:nvCxnSpPr>
            <p:cNvPr id="23" name="Straight Connector 22">
              <a:extLst>
                <a:ext uri="{FF2B5EF4-FFF2-40B4-BE49-F238E27FC236}">
                  <a16:creationId xmlns:a16="http://schemas.microsoft.com/office/drawing/2014/main" id="{4CD79498-BDE9-497B-C26E-9481A35D2DA2}"/>
                </a:ext>
              </a:extLst>
            </p:cNvPr>
            <p:cNvCxnSpPr>
              <a:cxnSpLocks/>
            </p:cNvCxnSpPr>
            <p:nvPr/>
          </p:nvCxnSpPr>
          <p:spPr>
            <a:xfrm>
              <a:off x="3603554" y="1459573"/>
              <a:ext cx="0" cy="675899"/>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D35D4959-4E84-B0CB-C8B2-FE4197BD505D}"/>
                </a:ext>
              </a:extLst>
            </p:cNvPr>
            <p:cNvCxnSpPr>
              <a:cxnSpLocks/>
            </p:cNvCxnSpPr>
            <p:nvPr/>
          </p:nvCxnSpPr>
          <p:spPr>
            <a:xfrm flipH="1">
              <a:off x="3609439" y="1470711"/>
              <a:ext cx="2081066" cy="0"/>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sp>
          <p:nvSpPr>
            <p:cNvPr id="163" name="Rectangle 162">
              <a:extLst>
                <a:ext uri="{FF2B5EF4-FFF2-40B4-BE49-F238E27FC236}">
                  <a16:creationId xmlns:a16="http://schemas.microsoft.com/office/drawing/2014/main" id="{6D5FCE29-863C-F251-D050-3BF123B19D75}"/>
                </a:ext>
              </a:extLst>
            </p:cNvPr>
            <p:cNvSpPr/>
            <p:nvPr/>
          </p:nvSpPr>
          <p:spPr>
            <a:xfrm>
              <a:off x="3902698" y="1609279"/>
              <a:ext cx="1017530" cy="417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North Cumbria Area Integrated Care Partnership </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44B0BEB1-0006-089B-401B-44D6D0F7FD5E}"/>
                </a:ext>
              </a:extLst>
            </p:cNvPr>
            <p:cNvSpPr/>
            <p:nvPr/>
          </p:nvSpPr>
          <p:spPr>
            <a:xfrm>
              <a:off x="5270873" y="1607632"/>
              <a:ext cx="839264" cy="417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North Area Integrated Care Partnership </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257971B9-0874-441C-0141-DE53F909BB76}"/>
                </a:ext>
              </a:extLst>
            </p:cNvPr>
            <p:cNvSpPr/>
            <p:nvPr/>
          </p:nvSpPr>
          <p:spPr>
            <a:xfrm>
              <a:off x="5014484" y="2133665"/>
              <a:ext cx="1352041" cy="2947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Tees Valley Area Integrated Care Partnership </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46557068-721F-CF66-F73B-B6C53FA35D66}"/>
                </a:ext>
              </a:extLst>
            </p:cNvPr>
            <p:cNvCxnSpPr>
              <a:cxnSpLocks/>
            </p:cNvCxnSpPr>
            <p:nvPr/>
          </p:nvCxnSpPr>
          <p:spPr>
            <a:xfrm flipH="1">
              <a:off x="4820292" y="2594853"/>
              <a:ext cx="2667571" cy="0"/>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BD3B9357-ACD5-410B-F5DE-31608A9B547A}"/>
                </a:ext>
              </a:extLst>
            </p:cNvPr>
            <p:cNvCxnSpPr>
              <a:cxnSpLocks/>
            </p:cNvCxnSpPr>
            <p:nvPr/>
          </p:nvCxnSpPr>
          <p:spPr>
            <a:xfrm>
              <a:off x="7734511" y="2415498"/>
              <a:ext cx="0" cy="307784"/>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a:extLst>
                <a:ext uri="{FF2B5EF4-FFF2-40B4-BE49-F238E27FC236}">
                  <a16:creationId xmlns:a16="http://schemas.microsoft.com/office/drawing/2014/main" id="{B540DFAC-5A6F-033D-9705-9521013F1D46}"/>
                </a:ext>
              </a:extLst>
            </p:cNvPr>
            <p:cNvCxnSpPr>
              <a:cxnSpLocks/>
            </p:cNvCxnSpPr>
            <p:nvPr/>
          </p:nvCxnSpPr>
          <p:spPr>
            <a:xfrm>
              <a:off x="4117239" y="2288204"/>
              <a:ext cx="0" cy="452857"/>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2FF9C78A-0B4F-DC10-00D5-178DF1191F21}"/>
                </a:ext>
              </a:extLst>
            </p:cNvPr>
            <p:cNvCxnSpPr>
              <a:cxnSpLocks/>
            </p:cNvCxnSpPr>
            <p:nvPr/>
          </p:nvCxnSpPr>
          <p:spPr>
            <a:xfrm flipH="1">
              <a:off x="4117239" y="2728562"/>
              <a:ext cx="3629540" cy="0"/>
            </a:xfrm>
            <a:prstGeom prst="line">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7" name="Rectangle 166">
              <a:extLst>
                <a:ext uri="{FF2B5EF4-FFF2-40B4-BE49-F238E27FC236}">
                  <a16:creationId xmlns:a16="http://schemas.microsoft.com/office/drawing/2014/main" id="{158F54E7-90C4-FB8A-FA86-A8DD3D14F749}"/>
                </a:ext>
              </a:extLst>
            </p:cNvPr>
            <p:cNvSpPr/>
            <p:nvPr/>
          </p:nvSpPr>
          <p:spPr>
            <a:xfrm>
              <a:off x="3475841" y="2131159"/>
              <a:ext cx="1149934" cy="2972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514350">
                <a:lnSpc>
                  <a:spcPct val="107000"/>
                </a:lnSpc>
                <a:spcAft>
                  <a:spcPts val="450"/>
                </a:spcAft>
              </a:pPr>
              <a:r>
                <a:rPr lang="en-GB" sz="525" b="1" dirty="0">
                  <a:solidFill>
                    <a:prstClr val="white"/>
                  </a:solidFill>
                  <a:latin typeface="Arial" panose="020B0604020202020204" pitchFamily="34" charset="0"/>
                  <a:ea typeface="Calibri" panose="020F0502020204030204" pitchFamily="34" charset="0"/>
                  <a:cs typeface="Arial" panose="020B0604020202020204" pitchFamily="34" charset="0"/>
                </a:rPr>
                <a:t>Central Area Integrated Care Partnership </a:t>
              </a:r>
              <a:endParaRPr lang="en-GB" sz="525"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cxnSp>
        <p:nvCxnSpPr>
          <p:cNvPr id="2" name="Straight Connector 1">
            <a:extLst>
              <a:ext uri="{FF2B5EF4-FFF2-40B4-BE49-F238E27FC236}">
                <a16:creationId xmlns:a16="http://schemas.microsoft.com/office/drawing/2014/main" id="{247ED7EB-8753-C0E0-0537-F706ED9DF292}"/>
              </a:ext>
            </a:extLst>
          </p:cNvPr>
          <p:cNvCxnSpPr>
            <a:cxnSpLocks/>
          </p:cNvCxnSpPr>
          <p:nvPr/>
        </p:nvCxnSpPr>
        <p:spPr>
          <a:xfrm>
            <a:off x="5973538" y="3156874"/>
            <a:ext cx="0" cy="840195"/>
          </a:xfrm>
          <a:prstGeom prst="line">
            <a:avLst/>
          </a:prstGeom>
          <a:noFill/>
          <a:ln w="28575"/>
        </p:spPr>
        <p:style>
          <a:lnRef idx="2">
            <a:schemeClr val="accent1">
              <a:shade val="50000"/>
            </a:schemeClr>
          </a:lnRef>
          <a:fillRef idx="1">
            <a:schemeClr val="accent1"/>
          </a:fillRef>
          <a:effectRef idx="0">
            <a:schemeClr val="accent1"/>
          </a:effectRef>
          <a:fontRef idx="minor">
            <a:schemeClr val="lt1"/>
          </a:fontRef>
        </p:style>
      </p:cxnSp>
      <p:sp>
        <p:nvSpPr>
          <p:cNvPr id="4" name="Title 1">
            <a:extLst>
              <a:ext uri="{FF2B5EF4-FFF2-40B4-BE49-F238E27FC236}">
                <a16:creationId xmlns:a16="http://schemas.microsoft.com/office/drawing/2014/main" id="{1B2391FF-5CB7-6599-E7FF-463C1D986E9C}"/>
              </a:ext>
            </a:extLst>
          </p:cNvPr>
          <p:cNvSpPr txBox="1">
            <a:spLocks/>
          </p:cNvSpPr>
          <p:nvPr/>
        </p:nvSpPr>
        <p:spPr>
          <a:xfrm>
            <a:off x="1804415" y="545649"/>
            <a:ext cx="5657657" cy="357066"/>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b="1" kern="1200">
                <a:solidFill>
                  <a:srgbClr val="0070C0"/>
                </a:solidFill>
                <a:latin typeface="Arial" panose="020B0604020202020204" pitchFamily="34" charset="0"/>
                <a:ea typeface="+mj-ea"/>
                <a:cs typeface="Arial" panose="020B0604020202020204" pitchFamily="34" charset="0"/>
              </a:defRPr>
            </a:lvl1pPr>
          </a:lstStyle>
          <a:p>
            <a:r>
              <a:rPr lang="en-GB" sz="3600" dirty="0">
                <a:solidFill>
                  <a:schemeClr val="accent1"/>
                </a:solidFill>
                <a:latin typeface="Gilroy ExtraBold"/>
              </a:rPr>
              <a:t>ICB Governance Framework </a:t>
            </a:r>
          </a:p>
        </p:txBody>
      </p:sp>
    </p:spTree>
    <p:extLst>
      <p:ext uri="{BB962C8B-B14F-4D97-AF65-F5344CB8AC3E}">
        <p14:creationId xmlns:p14="http://schemas.microsoft.com/office/powerpoint/2010/main" val="54800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51F5-6C36-CE10-315D-AA0E1233DFF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Prevention Board to Healthier and Fairer Advisory Group</a:t>
            </a:r>
          </a:p>
        </p:txBody>
      </p:sp>
      <p:sp>
        <p:nvSpPr>
          <p:cNvPr id="3" name="Content Placeholder 2">
            <a:extLst>
              <a:ext uri="{FF2B5EF4-FFF2-40B4-BE49-F238E27FC236}">
                <a16:creationId xmlns:a16="http://schemas.microsoft.com/office/drawing/2014/main" id="{249A5537-D62F-0BFE-97C0-DA2D2C44E20B}"/>
              </a:ext>
            </a:extLst>
          </p:cNvPr>
          <p:cNvSpPr>
            <a:spLocks noGrp="1"/>
          </p:cNvSpPr>
          <p:nvPr>
            <p:ph idx="1"/>
          </p:nvPr>
        </p:nvSpPr>
        <p:spPr/>
        <p:txBody>
          <a:bodyPr/>
          <a:lstStyle/>
          <a:p>
            <a:r>
              <a:rPr lang="en-GB" dirty="0"/>
              <a:t>Longstanding North East North Cumbria Prevention Board</a:t>
            </a:r>
          </a:p>
          <a:p>
            <a:r>
              <a:rPr lang="en-GB" dirty="0"/>
              <a:t>Focus on adding value at a regional level, building on place</a:t>
            </a:r>
          </a:p>
          <a:p>
            <a:r>
              <a:rPr lang="en-GB" dirty="0"/>
              <a:t>Clinical lead, manager and support</a:t>
            </a:r>
          </a:p>
          <a:p>
            <a:r>
              <a:rPr lang="en-GB" dirty="0"/>
              <a:t>Tobacco, alcohol, healthy weight</a:t>
            </a:r>
          </a:p>
          <a:p>
            <a:r>
              <a:rPr lang="en-GB" dirty="0"/>
              <a:t>Community assets and social prescribing</a:t>
            </a:r>
          </a:p>
          <a:p>
            <a:r>
              <a:rPr lang="en-GB" dirty="0"/>
              <a:t>Broader remit for population health management, support to other networks such as cancer network and local maternity systems, MECC</a:t>
            </a:r>
          </a:p>
          <a:p>
            <a:r>
              <a:rPr lang="en-GB" dirty="0"/>
              <a:t>Innovative approach e.g Consultants in Trusts, Reading for Wellbeing Coaches</a:t>
            </a:r>
          </a:p>
        </p:txBody>
      </p:sp>
    </p:spTree>
    <p:extLst>
      <p:ext uri="{BB962C8B-B14F-4D97-AF65-F5344CB8AC3E}">
        <p14:creationId xmlns:p14="http://schemas.microsoft.com/office/powerpoint/2010/main" val="303457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8E8456-5AB6-4024-9664-AADCB685E430}"/>
              </a:ext>
            </a:extLst>
          </p:cNvPr>
          <p:cNvSpPr/>
          <p:nvPr/>
        </p:nvSpPr>
        <p:spPr>
          <a:xfrm>
            <a:off x="4776084" y="397562"/>
            <a:ext cx="3180522" cy="97005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NENC ICB Exec Committee</a:t>
            </a:r>
          </a:p>
        </p:txBody>
      </p:sp>
      <p:sp>
        <p:nvSpPr>
          <p:cNvPr id="5" name="Rectangle: Rounded Corners 4">
            <a:extLst>
              <a:ext uri="{FF2B5EF4-FFF2-40B4-BE49-F238E27FC236}">
                <a16:creationId xmlns:a16="http://schemas.microsoft.com/office/drawing/2014/main" id="{3FEAEC56-0C6D-4C93-B9DB-0C642F467CCB}"/>
              </a:ext>
            </a:extLst>
          </p:cNvPr>
          <p:cNvSpPr/>
          <p:nvPr/>
        </p:nvSpPr>
        <p:spPr>
          <a:xfrm>
            <a:off x="4774430" y="1847626"/>
            <a:ext cx="3180522" cy="9700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Healthier &amp; Fairer Advisory Group </a:t>
            </a:r>
            <a:r>
              <a:rPr lang="en-GB" sz="1400" dirty="0">
                <a:solidFill>
                  <a:schemeClr val="tx1"/>
                </a:solidFill>
              </a:rPr>
              <a:t>Chairs Dr N O’Brien / Amanda Healy (DPH)</a:t>
            </a:r>
          </a:p>
        </p:txBody>
      </p:sp>
      <p:sp>
        <p:nvSpPr>
          <p:cNvPr id="7" name="Rectangle: Rounded Corners 6">
            <a:extLst>
              <a:ext uri="{FF2B5EF4-FFF2-40B4-BE49-F238E27FC236}">
                <a16:creationId xmlns:a16="http://schemas.microsoft.com/office/drawing/2014/main" id="{A1EA5B05-2927-41EA-BB82-EB69C0F9E5CB}"/>
              </a:ext>
            </a:extLst>
          </p:cNvPr>
          <p:cNvSpPr/>
          <p:nvPr/>
        </p:nvSpPr>
        <p:spPr>
          <a:xfrm>
            <a:off x="689419" y="3399841"/>
            <a:ext cx="3011874"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Prevention</a:t>
            </a:r>
          </a:p>
          <a:p>
            <a:pPr algn="ctr"/>
            <a:r>
              <a:rPr lang="en-GB" sz="1400" dirty="0">
                <a:solidFill>
                  <a:schemeClr val="tx1"/>
                </a:solidFill>
              </a:rPr>
              <a:t>Chairs Dr G Pilkington / Alice Wiseman (DPH) </a:t>
            </a:r>
          </a:p>
        </p:txBody>
      </p:sp>
      <p:sp>
        <p:nvSpPr>
          <p:cNvPr id="11" name="Rectangle: Rounded Corners 10">
            <a:extLst>
              <a:ext uri="{FF2B5EF4-FFF2-40B4-BE49-F238E27FC236}">
                <a16:creationId xmlns:a16="http://schemas.microsoft.com/office/drawing/2014/main" id="{6999FAF3-8DAC-4E71-9A70-E8CB501C2711}"/>
              </a:ext>
            </a:extLst>
          </p:cNvPr>
          <p:cNvSpPr/>
          <p:nvPr/>
        </p:nvSpPr>
        <p:spPr>
          <a:xfrm>
            <a:off x="4774430" y="3396374"/>
            <a:ext cx="3180522"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Healthcare Inequalities</a:t>
            </a:r>
          </a:p>
          <a:p>
            <a:pPr algn="ctr"/>
            <a:r>
              <a:rPr lang="en-GB" sz="1400" dirty="0">
                <a:solidFill>
                  <a:schemeClr val="tx1"/>
                </a:solidFill>
              </a:rPr>
              <a:t>Chairs Dr R Hudson / Gerry Taylor (DPH)  </a:t>
            </a:r>
          </a:p>
        </p:txBody>
      </p:sp>
      <p:sp>
        <p:nvSpPr>
          <p:cNvPr id="12" name="Rectangle: Rounded Corners 11">
            <a:extLst>
              <a:ext uri="{FF2B5EF4-FFF2-40B4-BE49-F238E27FC236}">
                <a16:creationId xmlns:a16="http://schemas.microsoft.com/office/drawing/2014/main" id="{C870AF4F-2F02-4B79-B700-74BCE1764C27}"/>
              </a:ext>
            </a:extLst>
          </p:cNvPr>
          <p:cNvSpPr/>
          <p:nvPr/>
        </p:nvSpPr>
        <p:spPr>
          <a:xfrm>
            <a:off x="8836057" y="3396373"/>
            <a:ext cx="3115720"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NHS Contribution to Social &amp; Economic Inequalities</a:t>
            </a:r>
          </a:p>
          <a:p>
            <a:pPr algn="ctr"/>
            <a:r>
              <a:rPr lang="en-GB" sz="1400" dirty="0">
                <a:solidFill>
                  <a:schemeClr val="tx1"/>
                </a:solidFill>
              </a:rPr>
              <a:t>Chairs Dr D Slowie / Mark Adams (DPH) </a:t>
            </a:r>
          </a:p>
        </p:txBody>
      </p:sp>
      <p:sp>
        <p:nvSpPr>
          <p:cNvPr id="13" name="Rectangle: Rounded Corners 12">
            <a:extLst>
              <a:ext uri="{FF2B5EF4-FFF2-40B4-BE49-F238E27FC236}">
                <a16:creationId xmlns:a16="http://schemas.microsoft.com/office/drawing/2014/main" id="{4CD61F6E-BB3C-4F34-921F-B48CAB4F2B3D}"/>
              </a:ext>
            </a:extLst>
          </p:cNvPr>
          <p:cNvSpPr/>
          <p:nvPr/>
        </p:nvSpPr>
        <p:spPr>
          <a:xfrm>
            <a:off x="56982" y="230914"/>
            <a:ext cx="523461" cy="13033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Committee</a:t>
            </a:r>
          </a:p>
        </p:txBody>
      </p:sp>
      <p:sp>
        <p:nvSpPr>
          <p:cNvPr id="14" name="Rectangle: Rounded Corners 13">
            <a:extLst>
              <a:ext uri="{FF2B5EF4-FFF2-40B4-BE49-F238E27FC236}">
                <a16:creationId xmlns:a16="http://schemas.microsoft.com/office/drawing/2014/main" id="{6DF2E45A-B41A-43D0-92F1-6CD6750F81A1}"/>
              </a:ext>
            </a:extLst>
          </p:cNvPr>
          <p:cNvSpPr/>
          <p:nvPr/>
        </p:nvSpPr>
        <p:spPr>
          <a:xfrm>
            <a:off x="675977" y="4364877"/>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Alcohol</a:t>
            </a:r>
          </a:p>
        </p:txBody>
      </p:sp>
      <p:sp>
        <p:nvSpPr>
          <p:cNvPr id="15" name="Rectangle: Rounded Corners 14">
            <a:extLst>
              <a:ext uri="{FF2B5EF4-FFF2-40B4-BE49-F238E27FC236}">
                <a16:creationId xmlns:a16="http://schemas.microsoft.com/office/drawing/2014/main" id="{397F732B-E804-4087-BDD1-40BF17AA4839}"/>
              </a:ext>
            </a:extLst>
          </p:cNvPr>
          <p:cNvSpPr/>
          <p:nvPr/>
        </p:nvSpPr>
        <p:spPr>
          <a:xfrm>
            <a:off x="1293878" y="4377802"/>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Tobacco</a:t>
            </a:r>
          </a:p>
        </p:txBody>
      </p:sp>
      <p:sp>
        <p:nvSpPr>
          <p:cNvPr id="16" name="Rectangle: Rounded Corners 15">
            <a:extLst>
              <a:ext uri="{FF2B5EF4-FFF2-40B4-BE49-F238E27FC236}">
                <a16:creationId xmlns:a16="http://schemas.microsoft.com/office/drawing/2014/main" id="{81ECC606-D8F5-4F3D-806C-337226EE3335}"/>
              </a:ext>
            </a:extLst>
          </p:cNvPr>
          <p:cNvSpPr/>
          <p:nvPr/>
        </p:nvSpPr>
        <p:spPr>
          <a:xfrm>
            <a:off x="56981" y="1634320"/>
            <a:ext cx="523461" cy="13033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Advisory Group</a:t>
            </a:r>
          </a:p>
        </p:txBody>
      </p:sp>
      <p:sp>
        <p:nvSpPr>
          <p:cNvPr id="17" name="Rectangle: Rounded Corners 16">
            <a:extLst>
              <a:ext uri="{FF2B5EF4-FFF2-40B4-BE49-F238E27FC236}">
                <a16:creationId xmlns:a16="http://schemas.microsoft.com/office/drawing/2014/main" id="{CC188FCC-6F13-4847-98F0-19EFD671A643}"/>
              </a:ext>
            </a:extLst>
          </p:cNvPr>
          <p:cNvSpPr/>
          <p:nvPr/>
        </p:nvSpPr>
        <p:spPr>
          <a:xfrm>
            <a:off x="56982" y="3059491"/>
            <a:ext cx="523461" cy="14369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Workstreams</a:t>
            </a:r>
          </a:p>
        </p:txBody>
      </p:sp>
      <p:sp>
        <p:nvSpPr>
          <p:cNvPr id="18" name="Rectangle: Rounded Corners 17">
            <a:extLst>
              <a:ext uri="{FF2B5EF4-FFF2-40B4-BE49-F238E27FC236}">
                <a16:creationId xmlns:a16="http://schemas.microsoft.com/office/drawing/2014/main" id="{C469754A-88C8-4D83-ADA3-89440641DDBA}"/>
              </a:ext>
            </a:extLst>
          </p:cNvPr>
          <p:cNvSpPr/>
          <p:nvPr/>
        </p:nvSpPr>
        <p:spPr>
          <a:xfrm>
            <a:off x="56981" y="4589978"/>
            <a:ext cx="523461" cy="14745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Workstream Programmes</a:t>
            </a:r>
          </a:p>
        </p:txBody>
      </p:sp>
      <p:sp>
        <p:nvSpPr>
          <p:cNvPr id="19" name="Rectangle: Rounded Corners 18">
            <a:extLst>
              <a:ext uri="{FF2B5EF4-FFF2-40B4-BE49-F238E27FC236}">
                <a16:creationId xmlns:a16="http://schemas.microsoft.com/office/drawing/2014/main" id="{1A37675C-2919-42A5-8FD6-FA726214B3F1}"/>
              </a:ext>
            </a:extLst>
          </p:cNvPr>
          <p:cNvSpPr/>
          <p:nvPr/>
        </p:nvSpPr>
        <p:spPr>
          <a:xfrm>
            <a:off x="4891016" y="4384628"/>
            <a:ext cx="523461" cy="11733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C20+5 CYP</a:t>
            </a:r>
          </a:p>
        </p:txBody>
      </p:sp>
      <p:sp>
        <p:nvSpPr>
          <p:cNvPr id="20" name="Rectangle: Rounded Corners 19">
            <a:extLst>
              <a:ext uri="{FF2B5EF4-FFF2-40B4-BE49-F238E27FC236}">
                <a16:creationId xmlns:a16="http://schemas.microsoft.com/office/drawing/2014/main" id="{C88BB666-CC5F-4E52-8726-3339E9C21940}"/>
              </a:ext>
            </a:extLst>
          </p:cNvPr>
          <p:cNvSpPr/>
          <p:nvPr/>
        </p:nvSpPr>
        <p:spPr>
          <a:xfrm>
            <a:off x="6191730" y="4366433"/>
            <a:ext cx="523461" cy="11733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C20+5</a:t>
            </a:r>
          </a:p>
        </p:txBody>
      </p:sp>
      <p:sp>
        <p:nvSpPr>
          <p:cNvPr id="21" name="Rectangle: Rounded Corners 20">
            <a:extLst>
              <a:ext uri="{FF2B5EF4-FFF2-40B4-BE49-F238E27FC236}">
                <a16:creationId xmlns:a16="http://schemas.microsoft.com/office/drawing/2014/main" id="{3DF57EBE-540D-4E2A-A49A-8A880EAE2808}"/>
              </a:ext>
            </a:extLst>
          </p:cNvPr>
          <p:cNvSpPr/>
          <p:nvPr/>
        </p:nvSpPr>
        <p:spPr>
          <a:xfrm>
            <a:off x="9316276" y="1193023"/>
            <a:ext cx="1892413" cy="8825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Business Support Group</a:t>
            </a:r>
          </a:p>
        </p:txBody>
      </p:sp>
      <p:sp>
        <p:nvSpPr>
          <p:cNvPr id="22" name="Rectangle: Rounded Corners 21">
            <a:extLst>
              <a:ext uri="{FF2B5EF4-FFF2-40B4-BE49-F238E27FC236}">
                <a16:creationId xmlns:a16="http://schemas.microsoft.com/office/drawing/2014/main" id="{DCC24736-8C27-4504-AAA7-B89BF72AF317}"/>
              </a:ext>
            </a:extLst>
          </p:cNvPr>
          <p:cNvSpPr/>
          <p:nvPr/>
        </p:nvSpPr>
        <p:spPr>
          <a:xfrm>
            <a:off x="1911779" y="4364877"/>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Obesity</a:t>
            </a:r>
          </a:p>
        </p:txBody>
      </p:sp>
      <p:sp>
        <p:nvSpPr>
          <p:cNvPr id="23" name="Rectangle: Rounded Corners 22">
            <a:extLst>
              <a:ext uri="{FF2B5EF4-FFF2-40B4-BE49-F238E27FC236}">
                <a16:creationId xmlns:a16="http://schemas.microsoft.com/office/drawing/2014/main" id="{58F2D447-43EC-4947-B428-71B2C136687F}"/>
              </a:ext>
            </a:extLst>
          </p:cNvPr>
          <p:cNvSpPr/>
          <p:nvPr/>
        </p:nvSpPr>
        <p:spPr>
          <a:xfrm>
            <a:off x="10575824" y="4394153"/>
            <a:ext cx="523461" cy="174928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Digital inclusion</a:t>
            </a:r>
          </a:p>
        </p:txBody>
      </p:sp>
      <p:sp>
        <p:nvSpPr>
          <p:cNvPr id="24" name="Rectangle: Rounded Corners 23">
            <a:extLst>
              <a:ext uri="{FF2B5EF4-FFF2-40B4-BE49-F238E27FC236}">
                <a16:creationId xmlns:a16="http://schemas.microsoft.com/office/drawing/2014/main" id="{CB649B01-87A2-4C21-98B8-2AF4116E5628}"/>
              </a:ext>
            </a:extLst>
          </p:cNvPr>
          <p:cNvSpPr/>
          <p:nvPr/>
        </p:nvSpPr>
        <p:spPr>
          <a:xfrm>
            <a:off x="11428316" y="4394153"/>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Health Literacy</a:t>
            </a:r>
          </a:p>
        </p:txBody>
      </p:sp>
      <p:cxnSp>
        <p:nvCxnSpPr>
          <p:cNvPr id="6" name="Straight Connector 5">
            <a:extLst>
              <a:ext uri="{FF2B5EF4-FFF2-40B4-BE49-F238E27FC236}">
                <a16:creationId xmlns:a16="http://schemas.microsoft.com/office/drawing/2014/main" id="{55667549-3590-4BEF-84E0-A532F2A4BEB2}"/>
              </a:ext>
            </a:extLst>
          </p:cNvPr>
          <p:cNvCxnSpPr>
            <a:stCxn id="5" idx="0"/>
            <a:endCxn id="4" idx="2"/>
          </p:cNvCxnSpPr>
          <p:nvPr/>
        </p:nvCxnSpPr>
        <p:spPr>
          <a:xfrm flipV="1">
            <a:off x="6364691" y="1367621"/>
            <a:ext cx="1654" cy="480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3C43DA0-E0F5-46FB-A054-560C869FB015}"/>
              </a:ext>
            </a:extLst>
          </p:cNvPr>
          <p:cNvCxnSpPr>
            <a:cxnSpLocks/>
            <a:stCxn id="7" idx="0"/>
            <a:endCxn id="5" idx="1"/>
          </p:cNvCxnSpPr>
          <p:nvPr/>
        </p:nvCxnSpPr>
        <p:spPr>
          <a:xfrm rot="5400000" flipH="1" flipV="1">
            <a:off x="2951301" y="1576712"/>
            <a:ext cx="1067185" cy="25790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21FFA049-7401-4AEF-85C9-617B34586D68}"/>
              </a:ext>
            </a:extLst>
          </p:cNvPr>
          <p:cNvCxnSpPr>
            <a:cxnSpLocks/>
            <a:endCxn id="5" idx="3"/>
          </p:cNvCxnSpPr>
          <p:nvPr/>
        </p:nvCxnSpPr>
        <p:spPr>
          <a:xfrm rot="10800000">
            <a:off x="7954952" y="2332657"/>
            <a:ext cx="2591800" cy="1067185"/>
          </a:xfrm>
          <a:prstGeom prst="bentConnector3">
            <a:avLst>
              <a:gd name="adj1" fmla="val 2388"/>
            </a:avLst>
          </a:prstGeom>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573EC6BD-442D-4207-B1F0-13E52334727F}"/>
              </a:ext>
            </a:extLst>
          </p:cNvPr>
          <p:cNvCxnSpPr>
            <a:cxnSpLocks/>
            <a:stCxn id="21" idx="1"/>
            <a:endCxn id="5" idx="3"/>
          </p:cNvCxnSpPr>
          <p:nvPr/>
        </p:nvCxnSpPr>
        <p:spPr>
          <a:xfrm rot="10800000" flipV="1">
            <a:off x="7954952" y="1634320"/>
            <a:ext cx="1361324" cy="6983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762EFB16-9A9C-4AC9-86BA-9580FBEBC48C}"/>
              </a:ext>
            </a:extLst>
          </p:cNvPr>
          <p:cNvSpPr/>
          <p:nvPr/>
        </p:nvSpPr>
        <p:spPr>
          <a:xfrm>
            <a:off x="9690643" y="4406407"/>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rPr>
              <a:t>Poverty Proofing (Clinical Pathways)</a:t>
            </a:r>
          </a:p>
        </p:txBody>
      </p:sp>
      <p:sp>
        <p:nvSpPr>
          <p:cNvPr id="37" name="Rectangle: Rounded Corners 36">
            <a:extLst>
              <a:ext uri="{FF2B5EF4-FFF2-40B4-BE49-F238E27FC236}">
                <a16:creationId xmlns:a16="http://schemas.microsoft.com/office/drawing/2014/main" id="{4DDF1080-6D05-48BB-9F8B-7BCF4A4C8688}"/>
              </a:ext>
            </a:extLst>
          </p:cNvPr>
          <p:cNvSpPr/>
          <p:nvPr/>
        </p:nvSpPr>
        <p:spPr>
          <a:xfrm>
            <a:off x="8836057" y="4406407"/>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Anchor Network</a:t>
            </a:r>
          </a:p>
        </p:txBody>
      </p:sp>
      <p:sp>
        <p:nvSpPr>
          <p:cNvPr id="40" name="Rectangle: Rounded Corners 39">
            <a:extLst>
              <a:ext uri="{FF2B5EF4-FFF2-40B4-BE49-F238E27FC236}">
                <a16:creationId xmlns:a16="http://schemas.microsoft.com/office/drawing/2014/main" id="{5D9398F9-FE70-4001-9107-C2380CB637B2}"/>
              </a:ext>
            </a:extLst>
          </p:cNvPr>
          <p:cNvSpPr/>
          <p:nvPr/>
        </p:nvSpPr>
        <p:spPr>
          <a:xfrm>
            <a:off x="2546188" y="4348993"/>
            <a:ext cx="523461" cy="174928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CVD</a:t>
            </a:r>
          </a:p>
        </p:txBody>
      </p:sp>
      <p:sp>
        <p:nvSpPr>
          <p:cNvPr id="43" name="Rectangle: Rounded Corners 42">
            <a:extLst>
              <a:ext uri="{FF2B5EF4-FFF2-40B4-BE49-F238E27FC236}">
                <a16:creationId xmlns:a16="http://schemas.microsoft.com/office/drawing/2014/main" id="{860982B1-D0FB-4BB6-9213-E85B31F8ADCB}"/>
              </a:ext>
            </a:extLst>
          </p:cNvPr>
          <p:cNvSpPr/>
          <p:nvPr/>
        </p:nvSpPr>
        <p:spPr>
          <a:xfrm>
            <a:off x="7431491" y="4366649"/>
            <a:ext cx="523461" cy="174928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Waiting Well </a:t>
            </a:r>
          </a:p>
        </p:txBody>
      </p:sp>
      <p:sp>
        <p:nvSpPr>
          <p:cNvPr id="45" name="Rectangle: Rounded Corners 44">
            <a:extLst>
              <a:ext uri="{FF2B5EF4-FFF2-40B4-BE49-F238E27FC236}">
                <a16:creationId xmlns:a16="http://schemas.microsoft.com/office/drawing/2014/main" id="{D39F126F-B17D-4ED6-BC02-AA96D065E4FC}"/>
              </a:ext>
            </a:extLst>
          </p:cNvPr>
          <p:cNvSpPr/>
          <p:nvPr/>
        </p:nvSpPr>
        <p:spPr>
          <a:xfrm>
            <a:off x="6468539" y="5547247"/>
            <a:ext cx="523461" cy="11733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PLUS</a:t>
            </a:r>
          </a:p>
        </p:txBody>
      </p:sp>
      <p:sp>
        <p:nvSpPr>
          <p:cNvPr id="47" name="Rectangle: Rounded Corners 46">
            <a:extLst>
              <a:ext uri="{FF2B5EF4-FFF2-40B4-BE49-F238E27FC236}">
                <a16:creationId xmlns:a16="http://schemas.microsoft.com/office/drawing/2014/main" id="{A1EAAD4A-7878-4016-BF59-03AE7359A4C7}"/>
              </a:ext>
            </a:extLst>
          </p:cNvPr>
          <p:cNvSpPr/>
          <p:nvPr/>
        </p:nvSpPr>
        <p:spPr>
          <a:xfrm>
            <a:off x="5880487" y="5556772"/>
            <a:ext cx="523461" cy="11733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DeepEnd</a:t>
            </a:r>
          </a:p>
        </p:txBody>
      </p:sp>
      <p:cxnSp>
        <p:nvCxnSpPr>
          <p:cNvPr id="59" name="Straight Connector 58">
            <a:extLst>
              <a:ext uri="{FF2B5EF4-FFF2-40B4-BE49-F238E27FC236}">
                <a16:creationId xmlns:a16="http://schemas.microsoft.com/office/drawing/2014/main" id="{0DD4EA4F-D55C-4118-9F83-C4616476B4B9}"/>
              </a:ext>
            </a:extLst>
          </p:cNvPr>
          <p:cNvCxnSpPr>
            <a:stCxn id="11" idx="0"/>
            <a:endCxn id="5" idx="2"/>
          </p:cNvCxnSpPr>
          <p:nvPr/>
        </p:nvCxnSpPr>
        <p:spPr>
          <a:xfrm flipV="1">
            <a:off x="6364691" y="2817685"/>
            <a:ext cx="0" cy="5786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5D402-CA69-4618-97D3-6175F4772E54}"/>
              </a:ext>
            </a:extLst>
          </p:cNvPr>
          <p:cNvSpPr txBox="1"/>
          <p:nvPr/>
        </p:nvSpPr>
        <p:spPr>
          <a:xfrm>
            <a:off x="1097280" y="333955"/>
            <a:ext cx="2687541" cy="369332"/>
          </a:xfrm>
          <a:prstGeom prst="rect">
            <a:avLst/>
          </a:prstGeom>
          <a:noFill/>
        </p:spPr>
        <p:txBody>
          <a:bodyPr wrap="square" rtlCol="0">
            <a:spAutoFit/>
          </a:bodyPr>
          <a:lstStyle/>
          <a:p>
            <a:r>
              <a:rPr lang="en-GB" dirty="0"/>
              <a:t>Healthier and Fairer </a:t>
            </a:r>
          </a:p>
        </p:txBody>
      </p:sp>
      <p:sp>
        <p:nvSpPr>
          <p:cNvPr id="2" name="Rectangle: Rounded Corners 1">
            <a:extLst>
              <a:ext uri="{FF2B5EF4-FFF2-40B4-BE49-F238E27FC236}">
                <a16:creationId xmlns:a16="http://schemas.microsoft.com/office/drawing/2014/main" id="{51FA3C5D-A8C0-E3A7-D884-B443A559FCF0}"/>
              </a:ext>
            </a:extLst>
          </p:cNvPr>
          <p:cNvSpPr/>
          <p:nvPr/>
        </p:nvSpPr>
        <p:spPr>
          <a:xfrm>
            <a:off x="3177832" y="4347110"/>
            <a:ext cx="523461" cy="17492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Maternity</a:t>
            </a:r>
          </a:p>
        </p:txBody>
      </p:sp>
    </p:spTree>
    <p:extLst>
      <p:ext uri="{BB962C8B-B14F-4D97-AF65-F5344CB8AC3E}">
        <p14:creationId xmlns:p14="http://schemas.microsoft.com/office/powerpoint/2010/main" val="400520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8E8456-5AB6-4024-9664-AADCB685E430}"/>
              </a:ext>
            </a:extLst>
          </p:cNvPr>
          <p:cNvSpPr/>
          <p:nvPr/>
        </p:nvSpPr>
        <p:spPr>
          <a:xfrm>
            <a:off x="4776084" y="397562"/>
            <a:ext cx="3180522" cy="97005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NENC ICB Exec Committee</a:t>
            </a:r>
          </a:p>
        </p:txBody>
      </p:sp>
      <p:sp>
        <p:nvSpPr>
          <p:cNvPr id="5" name="Rectangle: Rounded Corners 4">
            <a:extLst>
              <a:ext uri="{FF2B5EF4-FFF2-40B4-BE49-F238E27FC236}">
                <a16:creationId xmlns:a16="http://schemas.microsoft.com/office/drawing/2014/main" id="{3FEAEC56-0C6D-4C93-B9DB-0C642F467CCB}"/>
              </a:ext>
            </a:extLst>
          </p:cNvPr>
          <p:cNvSpPr/>
          <p:nvPr/>
        </p:nvSpPr>
        <p:spPr>
          <a:xfrm>
            <a:off x="4774430" y="1847626"/>
            <a:ext cx="3180522" cy="9700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Healthier &amp; Fairer Advisory Group </a:t>
            </a:r>
          </a:p>
          <a:p>
            <a:pPr algn="ctr"/>
            <a:r>
              <a:rPr lang="en-GB" sz="1400" dirty="0">
                <a:solidFill>
                  <a:schemeClr val="tx1"/>
                </a:solidFill>
              </a:rPr>
              <a:t>Chairs Dr N O’Brien / Amanda Healy (DPH)</a:t>
            </a:r>
            <a:endParaRPr lang="en-GB" dirty="0">
              <a:solidFill>
                <a:schemeClr val="tx1"/>
              </a:solidFill>
            </a:endParaRPr>
          </a:p>
        </p:txBody>
      </p:sp>
      <p:sp>
        <p:nvSpPr>
          <p:cNvPr id="7" name="Rectangle: Rounded Corners 6">
            <a:extLst>
              <a:ext uri="{FF2B5EF4-FFF2-40B4-BE49-F238E27FC236}">
                <a16:creationId xmlns:a16="http://schemas.microsoft.com/office/drawing/2014/main" id="{A1EA5B05-2927-41EA-BB82-EB69C0F9E5CB}"/>
              </a:ext>
            </a:extLst>
          </p:cNvPr>
          <p:cNvSpPr/>
          <p:nvPr/>
        </p:nvSpPr>
        <p:spPr>
          <a:xfrm>
            <a:off x="689419" y="3399841"/>
            <a:ext cx="3011874"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Population Health Management</a:t>
            </a:r>
          </a:p>
          <a:p>
            <a:pPr algn="ctr"/>
            <a:r>
              <a:rPr lang="en-GB" sz="1400" dirty="0">
                <a:solidFill>
                  <a:schemeClr val="tx1"/>
                </a:solidFill>
              </a:rPr>
              <a:t>Chair Prof Kunonga </a:t>
            </a:r>
            <a:r>
              <a:rPr lang="en-GB" sz="1600" dirty="0">
                <a:solidFill>
                  <a:schemeClr val="tx1"/>
                </a:solidFill>
              </a:rPr>
              <a:t> </a:t>
            </a:r>
          </a:p>
        </p:txBody>
      </p:sp>
      <p:sp>
        <p:nvSpPr>
          <p:cNvPr id="11" name="Rectangle: Rounded Corners 10">
            <a:extLst>
              <a:ext uri="{FF2B5EF4-FFF2-40B4-BE49-F238E27FC236}">
                <a16:creationId xmlns:a16="http://schemas.microsoft.com/office/drawing/2014/main" id="{6999FAF3-8DAC-4E71-9A70-E8CB501C2711}"/>
              </a:ext>
            </a:extLst>
          </p:cNvPr>
          <p:cNvSpPr/>
          <p:nvPr/>
        </p:nvSpPr>
        <p:spPr>
          <a:xfrm>
            <a:off x="4774430" y="3404475"/>
            <a:ext cx="3180522"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Community Asset Based Approach</a:t>
            </a:r>
          </a:p>
          <a:p>
            <a:pPr algn="ctr"/>
            <a:r>
              <a:rPr lang="en-GB" sz="1400" dirty="0">
                <a:solidFill>
                  <a:schemeClr val="tx1"/>
                </a:solidFill>
              </a:rPr>
              <a:t>Chair Jane Hartley</a:t>
            </a:r>
            <a:endParaRPr lang="en-GB" sz="1200" dirty="0">
              <a:solidFill>
                <a:schemeClr val="tx1"/>
              </a:solidFill>
            </a:endParaRPr>
          </a:p>
        </p:txBody>
      </p:sp>
      <p:sp>
        <p:nvSpPr>
          <p:cNvPr id="12" name="Rectangle: Rounded Corners 11">
            <a:extLst>
              <a:ext uri="{FF2B5EF4-FFF2-40B4-BE49-F238E27FC236}">
                <a16:creationId xmlns:a16="http://schemas.microsoft.com/office/drawing/2014/main" id="{C870AF4F-2F02-4B79-B700-74BCE1764C27}"/>
              </a:ext>
            </a:extLst>
          </p:cNvPr>
          <p:cNvSpPr/>
          <p:nvPr/>
        </p:nvSpPr>
        <p:spPr>
          <a:xfrm>
            <a:off x="8835090" y="3404475"/>
            <a:ext cx="3115720" cy="8825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Workforce Development</a:t>
            </a:r>
          </a:p>
          <a:p>
            <a:pPr algn="ctr"/>
            <a:r>
              <a:rPr lang="en-GB" sz="1400" dirty="0">
                <a:solidFill>
                  <a:schemeClr val="tx1"/>
                </a:solidFill>
              </a:rPr>
              <a:t>Chair Hamid Motraghi</a:t>
            </a:r>
          </a:p>
        </p:txBody>
      </p:sp>
      <p:sp>
        <p:nvSpPr>
          <p:cNvPr id="13" name="Rectangle: Rounded Corners 12">
            <a:extLst>
              <a:ext uri="{FF2B5EF4-FFF2-40B4-BE49-F238E27FC236}">
                <a16:creationId xmlns:a16="http://schemas.microsoft.com/office/drawing/2014/main" id="{4CD61F6E-BB3C-4F34-921F-B48CAB4F2B3D}"/>
              </a:ext>
            </a:extLst>
          </p:cNvPr>
          <p:cNvSpPr/>
          <p:nvPr/>
        </p:nvSpPr>
        <p:spPr>
          <a:xfrm>
            <a:off x="56982" y="230914"/>
            <a:ext cx="523461" cy="13033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1"/>
                </a:solidFill>
              </a:rPr>
              <a:t>Committee</a:t>
            </a:r>
          </a:p>
        </p:txBody>
      </p:sp>
      <p:sp>
        <p:nvSpPr>
          <p:cNvPr id="16" name="Rectangle: Rounded Corners 15">
            <a:extLst>
              <a:ext uri="{FF2B5EF4-FFF2-40B4-BE49-F238E27FC236}">
                <a16:creationId xmlns:a16="http://schemas.microsoft.com/office/drawing/2014/main" id="{81ECC606-D8F5-4F3D-806C-337226EE3335}"/>
              </a:ext>
            </a:extLst>
          </p:cNvPr>
          <p:cNvSpPr/>
          <p:nvPr/>
        </p:nvSpPr>
        <p:spPr>
          <a:xfrm>
            <a:off x="56981" y="1634320"/>
            <a:ext cx="523461" cy="13033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Advisory Group</a:t>
            </a:r>
          </a:p>
        </p:txBody>
      </p:sp>
      <p:sp>
        <p:nvSpPr>
          <p:cNvPr id="17" name="Rectangle: Rounded Corners 16">
            <a:extLst>
              <a:ext uri="{FF2B5EF4-FFF2-40B4-BE49-F238E27FC236}">
                <a16:creationId xmlns:a16="http://schemas.microsoft.com/office/drawing/2014/main" id="{CC188FCC-6F13-4847-98F0-19EFD671A643}"/>
              </a:ext>
            </a:extLst>
          </p:cNvPr>
          <p:cNvSpPr/>
          <p:nvPr/>
        </p:nvSpPr>
        <p:spPr>
          <a:xfrm>
            <a:off x="56982" y="3059491"/>
            <a:ext cx="523461" cy="14369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Enabling Workstreams</a:t>
            </a:r>
          </a:p>
        </p:txBody>
      </p:sp>
      <p:sp>
        <p:nvSpPr>
          <p:cNvPr id="21" name="Rectangle: Rounded Corners 20">
            <a:extLst>
              <a:ext uri="{FF2B5EF4-FFF2-40B4-BE49-F238E27FC236}">
                <a16:creationId xmlns:a16="http://schemas.microsoft.com/office/drawing/2014/main" id="{3DF57EBE-540D-4E2A-A49A-8A880EAE2808}"/>
              </a:ext>
            </a:extLst>
          </p:cNvPr>
          <p:cNvSpPr/>
          <p:nvPr/>
        </p:nvSpPr>
        <p:spPr>
          <a:xfrm>
            <a:off x="9316276" y="1193023"/>
            <a:ext cx="1892413" cy="8825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Business Support Group</a:t>
            </a:r>
          </a:p>
        </p:txBody>
      </p:sp>
      <p:cxnSp>
        <p:nvCxnSpPr>
          <p:cNvPr id="6" name="Straight Connector 5">
            <a:extLst>
              <a:ext uri="{FF2B5EF4-FFF2-40B4-BE49-F238E27FC236}">
                <a16:creationId xmlns:a16="http://schemas.microsoft.com/office/drawing/2014/main" id="{55667549-3590-4BEF-84E0-A532F2A4BEB2}"/>
              </a:ext>
            </a:extLst>
          </p:cNvPr>
          <p:cNvCxnSpPr>
            <a:stCxn id="5" idx="0"/>
            <a:endCxn id="4" idx="2"/>
          </p:cNvCxnSpPr>
          <p:nvPr/>
        </p:nvCxnSpPr>
        <p:spPr>
          <a:xfrm flipV="1">
            <a:off x="6364691" y="1367621"/>
            <a:ext cx="1654" cy="480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3C43DA0-E0F5-46FB-A054-560C869FB015}"/>
              </a:ext>
            </a:extLst>
          </p:cNvPr>
          <p:cNvCxnSpPr>
            <a:cxnSpLocks/>
            <a:stCxn id="7" idx="0"/>
            <a:endCxn id="5" idx="1"/>
          </p:cNvCxnSpPr>
          <p:nvPr/>
        </p:nvCxnSpPr>
        <p:spPr>
          <a:xfrm rot="5400000" flipH="1" flipV="1">
            <a:off x="2951301" y="1576712"/>
            <a:ext cx="1067185" cy="25790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21FFA049-7401-4AEF-85C9-617B34586D68}"/>
              </a:ext>
            </a:extLst>
          </p:cNvPr>
          <p:cNvCxnSpPr>
            <a:cxnSpLocks/>
            <a:endCxn id="5" idx="3"/>
          </p:cNvCxnSpPr>
          <p:nvPr/>
        </p:nvCxnSpPr>
        <p:spPr>
          <a:xfrm rot="10800000">
            <a:off x="7954952" y="2332657"/>
            <a:ext cx="2591800" cy="1067185"/>
          </a:xfrm>
          <a:prstGeom prst="bentConnector3">
            <a:avLst>
              <a:gd name="adj1" fmla="val 2388"/>
            </a:avLst>
          </a:prstGeom>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573EC6BD-442D-4207-B1F0-13E52334727F}"/>
              </a:ext>
            </a:extLst>
          </p:cNvPr>
          <p:cNvCxnSpPr>
            <a:cxnSpLocks/>
            <a:stCxn id="21" idx="1"/>
            <a:endCxn id="5" idx="3"/>
          </p:cNvCxnSpPr>
          <p:nvPr/>
        </p:nvCxnSpPr>
        <p:spPr>
          <a:xfrm rot="10800000" flipV="1">
            <a:off x="7954952" y="1634320"/>
            <a:ext cx="1361324" cy="6983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DD4EA4F-D55C-4118-9F83-C4616476B4B9}"/>
              </a:ext>
            </a:extLst>
          </p:cNvPr>
          <p:cNvCxnSpPr>
            <a:stCxn id="11" idx="0"/>
            <a:endCxn id="5" idx="2"/>
          </p:cNvCxnSpPr>
          <p:nvPr/>
        </p:nvCxnSpPr>
        <p:spPr>
          <a:xfrm flipV="1">
            <a:off x="6364691" y="2817685"/>
            <a:ext cx="0" cy="58679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D5D402-CA69-4618-97D3-6175F4772E54}"/>
              </a:ext>
            </a:extLst>
          </p:cNvPr>
          <p:cNvSpPr txBox="1"/>
          <p:nvPr/>
        </p:nvSpPr>
        <p:spPr>
          <a:xfrm>
            <a:off x="1097280" y="333955"/>
            <a:ext cx="2687541" cy="646331"/>
          </a:xfrm>
          <a:prstGeom prst="rect">
            <a:avLst/>
          </a:prstGeom>
          <a:noFill/>
        </p:spPr>
        <p:txBody>
          <a:bodyPr wrap="square" rtlCol="0">
            <a:spAutoFit/>
          </a:bodyPr>
          <a:lstStyle/>
          <a:p>
            <a:r>
              <a:rPr lang="en-GB" dirty="0"/>
              <a:t>Enabling Workstream Governance </a:t>
            </a:r>
          </a:p>
        </p:txBody>
      </p:sp>
    </p:spTree>
    <p:extLst>
      <p:ext uri="{BB962C8B-B14F-4D97-AF65-F5344CB8AC3E}">
        <p14:creationId xmlns:p14="http://schemas.microsoft.com/office/powerpoint/2010/main" val="127746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A197-6B0C-4FC9-864E-4EC6D66CDE1E}"/>
              </a:ext>
            </a:extLst>
          </p:cNvPr>
          <p:cNvSpPr>
            <a:spLocks noGrp="1"/>
          </p:cNvSpPr>
          <p:nvPr>
            <p:ph type="ctrTitle"/>
          </p:nvPr>
        </p:nvSpPr>
        <p:spPr>
          <a:xfrm>
            <a:off x="264568" y="886451"/>
            <a:ext cx="6914042" cy="1459140"/>
          </a:xfrm>
        </p:spPr>
        <p:txBody>
          <a:bodyPr>
            <a:noAutofit/>
          </a:bodyPr>
          <a:lstStyle/>
          <a:p>
            <a:pPr algn="l"/>
            <a:r>
              <a:rPr lang="en-GB" sz="4800" dirty="0">
                <a:latin typeface="Arial" panose="020B0604020202020204" pitchFamily="34" charset="0"/>
                <a:cs typeface="Arial" panose="020B0604020202020204" pitchFamily="34" charset="0"/>
              </a:rPr>
              <a:t>Healthy and Fairer Advisory Group</a:t>
            </a:r>
          </a:p>
        </p:txBody>
      </p:sp>
      <p:sp>
        <p:nvSpPr>
          <p:cNvPr id="3" name="Subtitle 2">
            <a:extLst>
              <a:ext uri="{FF2B5EF4-FFF2-40B4-BE49-F238E27FC236}">
                <a16:creationId xmlns:a16="http://schemas.microsoft.com/office/drawing/2014/main" id="{CE28F297-C45C-4D83-88AB-17D11BDE06D9}"/>
              </a:ext>
            </a:extLst>
          </p:cNvPr>
          <p:cNvSpPr>
            <a:spLocks noGrp="1"/>
          </p:cNvSpPr>
          <p:nvPr>
            <p:ph type="subTitle" idx="1"/>
          </p:nvPr>
        </p:nvSpPr>
        <p:spPr>
          <a:xfrm>
            <a:off x="359680" y="2856648"/>
            <a:ext cx="9144000" cy="1655762"/>
          </a:xfrm>
        </p:spPr>
        <p:txBody>
          <a:bodyPr/>
          <a:lstStyle/>
          <a:p>
            <a:pPr algn="l"/>
            <a:r>
              <a:rPr lang="en-GB" dirty="0"/>
              <a:t>Summary of the first meeting of the group on the 23</a:t>
            </a:r>
            <a:r>
              <a:rPr lang="en-GB" baseline="30000" dirty="0"/>
              <a:t>rd</a:t>
            </a:r>
            <a:r>
              <a:rPr lang="en-GB" dirty="0"/>
              <a:t> February 2023</a:t>
            </a:r>
          </a:p>
        </p:txBody>
      </p:sp>
    </p:spTree>
    <p:extLst>
      <p:ext uri="{BB962C8B-B14F-4D97-AF65-F5344CB8AC3E}">
        <p14:creationId xmlns:p14="http://schemas.microsoft.com/office/powerpoint/2010/main" val="109462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083CD49954B646BAF31E971B60D3F2" ma:contentTypeVersion="11" ma:contentTypeDescription="Create a new document." ma:contentTypeScope="" ma:versionID="418a52882e0b81ae6d38b2b115e9f860">
  <xsd:schema xmlns:xsd="http://www.w3.org/2001/XMLSchema" xmlns:xs="http://www.w3.org/2001/XMLSchema" xmlns:p="http://schemas.microsoft.com/office/2006/metadata/properties" xmlns:ns2="6ac6a127-b972-4013-b0eb-d56ede002cde" xmlns:ns3="c02294a7-1592-4dda-9645-1287fc96a931" targetNamespace="http://schemas.microsoft.com/office/2006/metadata/properties" ma:root="true" ma:fieldsID="6a34478df29a7295da05f905ad85aee7" ns2:_="" ns3:_="">
    <xsd:import namespace="6ac6a127-b972-4013-b0eb-d56ede002cde"/>
    <xsd:import namespace="c02294a7-1592-4dda-9645-1287fc96a9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6a127-b972-4013-b0eb-d56ede002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23efd7-400d-45ca-9678-9a4a242481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2294a7-1592-4dda-9645-1287fc96a9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dc2a2-f832-465b-b953-e78ec3e9e533}" ma:internalName="TaxCatchAll" ma:showField="CatchAllData" ma:web="c02294a7-1592-4dda-9645-1287fc96a9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A3202-344F-4CC9-9183-52059701AE18}"/>
</file>

<file path=customXml/itemProps2.xml><?xml version="1.0" encoding="utf-8"?>
<ds:datastoreItem xmlns:ds="http://schemas.openxmlformats.org/officeDocument/2006/customXml" ds:itemID="{D696EE02-4818-40F7-A1E9-D0B282C866DC}"/>
</file>

<file path=docProps/app.xml><?xml version="1.0" encoding="utf-8"?>
<Properties xmlns="http://schemas.openxmlformats.org/officeDocument/2006/extended-properties" xmlns:vt="http://schemas.openxmlformats.org/officeDocument/2006/docPropsVTypes">
  <TotalTime>1291</TotalTime>
  <Words>1954</Words>
  <Application>Microsoft Office PowerPoint</Application>
  <PresentationFormat>Widescreen</PresentationFormat>
  <Paragraphs>301</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Gilroy ExtraBold</vt:lpstr>
      <vt:lpstr>Symbol</vt:lpstr>
      <vt:lpstr>Office Theme</vt:lpstr>
      <vt:lpstr>Better Together Policy Forum</vt:lpstr>
      <vt:lpstr>What is an ICS, ICB and ICP?  </vt:lpstr>
      <vt:lpstr>Strategic aims of ICBs set by government</vt:lpstr>
      <vt:lpstr>ICB leadership team </vt:lpstr>
      <vt:lpstr>PowerPoint Presentation</vt:lpstr>
      <vt:lpstr>Prevention Board to Healthier and Fairer Advisory Group</vt:lpstr>
      <vt:lpstr>PowerPoint Presentation</vt:lpstr>
      <vt:lpstr>PowerPoint Presentation</vt:lpstr>
      <vt:lpstr>Healthy and Fairer Advisory Group</vt:lpstr>
      <vt:lpstr>Overview</vt:lpstr>
      <vt:lpstr>Representation on the Advisory Group</vt:lpstr>
      <vt:lpstr>Summary of the first meeting</vt:lpstr>
      <vt:lpstr>Prevention workstream</vt:lpstr>
      <vt:lpstr>  Healthcare Inequalities Group Development Session 20th March 2023  </vt:lpstr>
      <vt:lpstr>Health Inequalities Funding Allocation and existing prevention funding</vt:lpstr>
      <vt:lpstr> Healthy Communities and Social Prescribing (enabling workstream of H&amp;F structure) </vt:lpstr>
      <vt:lpstr>Healthy Communities and Social Prescribing (enabling workstream of H&amp;F structure)</vt:lpstr>
      <vt:lpstr>Next steps</vt:lpstr>
      <vt:lpstr>Local Perspective Durham’s Place in the ICS</vt:lpstr>
      <vt:lpstr>County Durham as Part of the Integrated Care Board and the Integrated Care System</vt:lpstr>
      <vt:lpstr>County Durham as Part of the Integrated Care Board and the Integrated Care System</vt:lpstr>
      <vt:lpstr>What is different about Durham</vt:lpstr>
      <vt:lpstr>PowerPoint Presentation</vt:lpstr>
      <vt:lpstr>Our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Policy Forum</dc:title>
  <dc:creator>Amanda Healy</dc:creator>
  <cp:lastModifiedBy>Ian Hunter Smart</cp:lastModifiedBy>
  <cp:revision>13</cp:revision>
  <dcterms:created xsi:type="dcterms:W3CDTF">2023-04-12T12:22:21Z</dcterms:created>
  <dcterms:modified xsi:type="dcterms:W3CDTF">2023-04-20T07:54:54Z</dcterms:modified>
</cp:coreProperties>
</file>