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3465B-4F7E-40E5-80FD-60D2F8975124}"/>
              </a:ext>
            </a:extLst>
          </p:cNvPr>
          <p:cNvSpPr/>
          <p:nvPr userDrawn="1"/>
        </p:nvSpPr>
        <p:spPr>
          <a:xfrm>
            <a:off x="0" y="0"/>
            <a:ext cx="9144000" cy="214859"/>
          </a:xfrm>
          <a:prstGeom prst="rect">
            <a:avLst/>
          </a:prstGeom>
          <a:solidFill>
            <a:srgbClr val="F79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B03E9-2CD8-4C78-AF91-1D73D8DDD6A3}"/>
              </a:ext>
            </a:extLst>
          </p:cNvPr>
          <p:cNvSpPr/>
          <p:nvPr userDrawn="1"/>
        </p:nvSpPr>
        <p:spPr>
          <a:xfrm>
            <a:off x="0" y="6643141"/>
            <a:ext cx="9144000" cy="214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4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7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83653-2020-49D8-AA18-39AC52C9632A}"/>
              </a:ext>
            </a:extLst>
          </p:cNvPr>
          <p:cNvSpPr/>
          <p:nvPr userDrawn="1"/>
        </p:nvSpPr>
        <p:spPr>
          <a:xfrm>
            <a:off x="0" y="0"/>
            <a:ext cx="9144000" cy="214859"/>
          </a:xfrm>
          <a:prstGeom prst="rect">
            <a:avLst/>
          </a:prstGeom>
          <a:solidFill>
            <a:srgbClr val="F79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01B87-F47F-4428-AE17-278E936A9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66" y="426571"/>
            <a:ext cx="1011867" cy="16551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7FE85C-ED18-4064-A8C0-C8F39ACEB3A9}"/>
              </a:ext>
            </a:extLst>
          </p:cNvPr>
          <p:cNvSpPr/>
          <p:nvPr userDrawn="1"/>
        </p:nvSpPr>
        <p:spPr>
          <a:xfrm>
            <a:off x="0" y="6643141"/>
            <a:ext cx="9144000" cy="2148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6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35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6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3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1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5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21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C997-CAB0-4340-B29D-CFB479FE079C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9DD1-87D6-4C8C-90A3-1926275D8D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9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urhamfoodbank.org.uk" TargetMode="External"/><Relationship Id="rId2" Type="http://schemas.openxmlformats.org/officeDocument/2006/relationships/hyperlink" Target="mailto:office@durhamcp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moneyadvicedurham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B860-2716-4C71-AF18-5CA6A28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895" y="717628"/>
            <a:ext cx="7772400" cy="1201112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Introduction to DCP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4B49F-BA4A-450E-A723-F03E2AD6C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479" y="2125029"/>
            <a:ext cx="6858000" cy="1342696"/>
          </a:xfrm>
        </p:spPr>
        <p:txBody>
          <a:bodyPr>
            <a:normAutofit/>
          </a:bodyPr>
          <a:lstStyle/>
          <a:p>
            <a:r>
              <a:rPr lang="en-GB" sz="3600" b="1" dirty="0"/>
              <a:t>Peter MacLellan</a:t>
            </a:r>
          </a:p>
          <a:p>
            <a:r>
              <a:rPr lang="en-GB" sz="3600" b="1" dirty="0"/>
              <a:t>CEO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57E74-9FA4-4CF0-A41B-4DCCFB9A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28" y="3515964"/>
            <a:ext cx="6543015" cy="28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A174-B3E3-417F-9D4E-687A0B9B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F5EF-52E0-45D2-9A0F-E0F6D30A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043"/>
            <a:ext cx="7886700" cy="508666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DCP General</a:t>
            </a:r>
            <a:endParaRPr lang="en-GB" b="1" dirty="0">
              <a:hlinkClick r:id="rId2"/>
            </a:endParaRPr>
          </a:p>
          <a:p>
            <a:pPr marL="457200" lvl="1" indent="0">
              <a:buNone/>
            </a:pPr>
            <a:r>
              <a:rPr lang="en-GB" sz="2600" dirty="0">
                <a:hlinkClick r:id="rId2"/>
              </a:rPr>
              <a:t>office@durhamcp.org.uk</a:t>
            </a:r>
            <a:endParaRPr lang="en-GB" sz="2600" dirty="0"/>
          </a:p>
          <a:p>
            <a:pPr marL="457200" lvl="1" indent="0">
              <a:buNone/>
            </a:pPr>
            <a:r>
              <a:rPr lang="en-GB" sz="2600" dirty="0"/>
              <a:t>0191 303 8623</a:t>
            </a:r>
          </a:p>
          <a:p>
            <a:endParaRPr lang="en-GB" dirty="0"/>
          </a:p>
          <a:p>
            <a:r>
              <a:rPr lang="en-GB" b="1" dirty="0"/>
              <a:t>Foodbank </a:t>
            </a:r>
          </a:p>
          <a:p>
            <a:pPr marL="457200" lvl="1" indent="0">
              <a:buNone/>
            </a:pPr>
            <a:r>
              <a:rPr lang="en-GB" sz="2600" dirty="0">
                <a:hlinkClick r:id="rId3"/>
              </a:rPr>
              <a:t>office@durhamfoodbank.org.uk</a:t>
            </a:r>
            <a:endParaRPr lang="en-GB" sz="2600" dirty="0"/>
          </a:p>
          <a:p>
            <a:pPr marL="457200" lvl="1" indent="0">
              <a:buNone/>
            </a:pPr>
            <a:r>
              <a:rPr lang="en-GB" sz="2600" dirty="0"/>
              <a:t>0191 303 7559</a:t>
            </a:r>
          </a:p>
          <a:p>
            <a:endParaRPr lang="en-GB" dirty="0"/>
          </a:p>
          <a:p>
            <a:r>
              <a:rPr lang="en-GB" b="1" dirty="0"/>
              <a:t>CMA County Durham</a:t>
            </a:r>
          </a:p>
          <a:p>
            <a:pPr marL="457200" lvl="1" indent="0">
              <a:buNone/>
            </a:pPr>
            <a:r>
              <a:rPr lang="en-GB" sz="2600" dirty="0">
                <a:hlinkClick r:id="rId4"/>
              </a:rPr>
              <a:t>office@moneyadvicedurham.org.uk</a:t>
            </a:r>
            <a:endParaRPr lang="en-GB" sz="2600" dirty="0"/>
          </a:p>
          <a:p>
            <a:pPr marL="457200" lvl="1" indent="0">
              <a:buNone/>
            </a:pPr>
            <a:r>
              <a:rPr lang="en-GB" sz="2600" dirty="0"/>
              <a:t>0191 303 7514</a:t>
            </a:r>
          </a:p>
          <a:p>
            <a:endParaRPr lang="en-GB" dirty="0"/>
          </a:p>
          <a:p>
            <a:r>
              <a:rPr lang="en-GB" b="1" dirty="0"/>
              <a:t>Website</a:t>
            </a:r>
            <a:r>
              <a:rPr lang="en-GB" dirty="0"/>
              <a:t>: www.durhamcp.org.uk</a:t>
            </a:r>
          </a:p>
        </p:txBody>
      </p:sp>
    </p:spTree>
    <p:extLst>
      <p:ext uri="{BB962C8B-B14F-4D97-AF65-F5344CB8AC3E}">
        <p14:creationId xmlns:p14="http://schemas.microsoft.com/office/powerpoint/2010/main" val="2815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F0F3-E113-4839-9660-3FD45B75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People &amp;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2682-3C8F-47F9-8AA5-DAC74B64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28 Staff</a:t>
            </a:r>
          </a:p>
          <a:p>
            <a:r>
              <a:rPr lang="en-GB" dirty="0"/>
              <a:t>Approximately 400 volunteers</a:t>
            </a:r>
          </a:p>
          <a:p>
            <a:r>
              <a:rPr lang="en-GB" dirty="0"/>
              <a:t>Operating out of 40 sites</a:t>
            </a:r>
          </a:p>
          <a:p>
            <a:r>
              <a:rPr lang="en-GB" dirty="0"/>
              <a:t>Main office </a:t>
            </a:r>
          </a:p>
          <a:p>
            <a:pPr marL="457200" lvl="1" indent="0">
              <a:buNone/>
            </a:pPr>
            <a:r>
              <a:rPr lang="en-GB" dirty="0"/>
              <a:t>Unit 7/9 First Avenue</a:t>
            </a:r>
          </a:p>
          <a:p>
            <a:pPr marL="457200" lvl="1" indent="0">
              <a:buNone/>
            </a:pPr>
            <a:r>
              <a:rPr lang="en-GB" dirty="0"/>
              <a:t>Drum Industrial Estate, </a:t>
            </a:r>
          </a:p>
          <a:p>
            <a:pPr marL="457200" lvl="1" indent="0">
              <a:buNone/>
            </a:pPr>
            <a:r>
              <a:rPr lang="en-GB" dirty="0"/>
              <a:t>Chester-le-Street</a:t>
            </a:r>
          </a:p>
          <a:p>
            <a:pPr marL="457200" lvl="1" indent="0">
              <a:buNone/>
            </a:pPr>
            <a:r>
              <a:rPr lang="en-GB" dirty="0"/>
              <a:t>DH2 1AG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B13D2-C344-4315-B0CB-F63CBC0E9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1" y="3167921"/>
            <a:ext cx="4007434" cy="30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BE26-3FBD-47CC-A2B4-2575EA6D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4077-5563-4355-B2FD-E4ED69A7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101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County Durham Foodbank</a:t>
            </a:r>
          </a:p>
          <a:p>
            <a:r>
              <a:rPr lang="en-GB" dirty="0"/>
              <a:t>Sunderland Foodbank</a:t>
            </a:r>
          </a:p>
          <a:p>
            <a:r>
              <a:rPr lang="en-GB" dirty="0"/>
              <a:t>Fuel Bank</a:t>
            </a:r>
          </a:p>
          <a:p>
            <a:r>
              <a:rPr lang="en-GB" dirty="0"/>
              <a:t>Community Money Advice County Durham</a:t>
            </a:r>
          </a:p>
          <a:p>
            <a:r>
              <a:rPr lang="en-GB" dirty="0"/>
              <a:t>PAD B (Push A Different Button)</a:t>
            </a:r>
          </a:p>
          <a:p>
            <a:r>
              <a:rPr lang="en-GB" dirty="0"/>
              <a:t>School Mentoring</a:t>
            </a:r>
          </a:p>
          <a:p>
            <a:r>
              <a:rPr lang="en-GB" dirty="0"/>
              <a:t>Refugee Support</a:t>
            </a:r>
          </a:p>
          <a:p>
            <a:r>
              <a:rPr lang="en-GB" dirty="0"/>
              <a:t>StreetLights</a:t>
            </a:r>
          </a:p>
          <a:p>
            <a:r>
              <a:rPr lang="en-GB" dirty="0"/>
              <a:t>Grandparents Support Group</a:t>
            </a:r>
          </a:p>
          <a:p>
            <a:r>
              <a:rPr lang="en-GB" dirty="0"/>
              <a:t>Community Shop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AED6-23F5-4A78-A5AF-231EB9F0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8445"/>
            <a:ext cx="8035665" cy="380851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Operating since 2011 (2018 Sunderland)</a:t>
            </a:r>
          </a:p>
          <a:p>
            <a:r>
              <a:rPr lang="en-GB" sz="2400" dirty="0"/>
              <a:t>Collecting and distributing over 220 tonnes of food a year</a:t>
            </a:r>
          </a:p>
          <a:p>
            <a:r>
              <a:rPr lang="en-GB" sz="2400" dirty="0"/>
              <a:t>Feeding over 30,000 people a year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A4091-6F88-4EC9-AE4B-849070653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" y="365127"/>
            <a:ext cx="5219902" cy="3917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F816F-B722-4FE2-AF69-F160DFFEA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96" y="2446167"/>
            <a:ext cx="2545085" cy="1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2984A-5710-4426-8148-A482F2975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7" y="505034"/>
            <a:ext cx="7599087" cy="5705890"/>
          </a:xfrm>
        </p:spPr>
      </p:pic>
    </p:spTree>
    <p:extLst>
      <p:ext uri="{BB962C8B-B14F-4D97-AF65-F5344CB8AC3E}">
        <p14:creationId xmlns:p14="http://schemas.microsoft.com/office/powerpoint/2010/main" val="103797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98BF-B275-424B-BB11-3D36333A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2709160" cy="1325563"/>
          </a:xfrm>
        </p:spPr>
        <p:txBody>
          <a:bodyPr/>
          <a:lstStyle/>
          <a:p>
            <a:r>
              <a:rPr lang="en-GB" dirty="0"/>
              <a:t>Foodbank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ABDC-8CEF-4B76-A8FA-C7BF2C92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Referral by telephone generates a code</a:t>
            </a:r>
          </a:p>
          <a:p>
            <a:pPr lvl="1"/>
            <a:r>
              <a:rPr lang="en-GB" dirty="0"/>
              <a:t>Information collected on applicant’s situation</a:t>
            </a:r>
          </a:p>
          <a:p>
            <a:pPr lvl="1"/>
            <a:r>
              <a:rPr lang="en-GB" dirty="0"/>
              <a:t>Referral to other support and advice?</a:t>
            </a:r>
          </a:p>
          <a:p>
            <a:r>
              <a:rPr lang="en-GB" dirty="0"/>
              <a:t>36 Distribution Points </a:t>
            </a:r>
            <a:r>
              <a:rPr lang="en-GB" sz="2000" dirty="0"/>
              <a:t>(28 in County Durham, 8 in Sunderland)</a:t>
            </a:r>
          </a:p>
          <a:p>
            <a:r>
              <a:rPr lang="en-GB" dirty="0"/>
              <a:t>3 Days food per person</a:t>
            </a:r>
          </a:p>
          <a:p>
            <a:r>
              <a:rPr lang="en-GB" dirty="0"/>
              <a:t>Access to Vodafone SIM cards</a:t>
            </a:r>
          </a:p>
          <a:p>
            <a:r>
              <a:rPr lang="en-GB" dirty="0"/>
              <a:t>Access to Fuel vouchers for people on prepayment meters</a:t>
            </a:r>
          </a:p>
          <a:p>
            <a:r>
              <a:rPr lang="en-GB" dirty="0"/>
              <a:t>Further signposting to other advice or support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C90C8-A66C-4D66-B6A2-2823A315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44" y="365126"/>
            <a:ext cx="2545085" cy="1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6038-2227-47B0-A198-9F7AF9FE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CMA County Durham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60FC8-B279-48FD-9473-EF031452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8925"/>
            <a:ext cx="7886700" cy="4538038"/>
          </a:xfrm>
        </p:spPr>
        <p:txBody>
          <a:bodyPr/>
          <a:lstStyle/>
          <a:p>
            <a:r>
              <a:rPr lang="en-GB" dirty="0"/>
              <a:t>Free regulated debt advice</a:t>
            </a:r>
          </a:p>
          <a:p>
            <a:r>
              <a:rPr lang="en-GB" dirty="0"/>
              <a:t>Full face to face service – including at home if required</a:t>
            </a:r>
          </a:p>
          <a:p>
            <a:r>
              <a:rPr lang="en-GB" dirty="0"/>
              <a:t>7 Advisers plus 2 case support workers</a:t>
            </a:r>
          </a:p>
          <a:p>
            <a:r>
              <a:rPr lang="en-GB" dirty="0"/>
              <a:t>Debt Relief Orders, Bankruptcy, Payment Plans</a:t>
            </a:r>
          </a:p>
          <a:p>
            <a:r>
              <a:rPr lang="en-GB" dirty="0"/>
              <a:t>Refer via AinCD or direct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0DC06-DDE2-445A-8ACE-927D6920B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10" y="4921771"/>
            <a:ext cx="4231214" cy="15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DAA7-57F9-4EBE-83AD-F1A2E0BC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 B (Push A Different Button)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F8CE-AAF4-4A4B-B99B-DEA505A9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591112" cy="4351338"/>
          </a:xfrm>
        </p:spPr>
        <p:txBody>
          <a:bodyPr/>
          <a:lstStyle/>
          <a:p>
            <a:r>
              <a:rPr lang="en-GB" dirty="0"/>
              <a:t>Chester-le-Street area</a:t>
            </a:r>
          </a:p>
          <a:p>
            <a:r>
              <a:rPr lang="en-GB" dirty="0"/>
              <a:t>Drug, alcohol or mental health issues</a:t>
            </a:r>
          </a:p>
          <a:p>
            <a:r>
              <a:rPr lang="en-GB" dirty="0"/>
              <a:t>Peer support community</a:t>
            </a:r>
          </a:p>
          <a:p>
            <a:r>
              <a:rPr lang="en-GB" dirty="0"/>
              <a:t>Activities – outdoor and indoor</a:t>
            </a:r>
          </a:p>
          <a:p>
            <a:r>
              <a:rPr lang="en-GB" dirty="0"/>
              <a:t>Ladies and men’s groups</a:t>
            </a:r>
          </a:p>
          <a:p>
            <a:r>
              <a:rPr lang="en-GB" dirty="0"/>
              <a:t>Mentoring and support in accessing professional services</a:t>
            </a:r>
          </a:p>
          <a:p>
            <a:r>
              <a:rPr lang="en-GB" dirty="0"/>
              <a:t>Open ended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A3B8E-3960-46B4-A0A1-5D9A0A0A3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62" y="3240883"/>
            <a:ext cx="1545492" cy="27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7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C17F-46F6-4D95-8D99-C6CA899B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82CA-FCA3-401E-963F-51C20247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1825625"/>
            <a:ext cx="803566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Refugee Support – SIMs, food and household goods</a:t>
            </a:r>
          </a:p>
          <a:p>
            <a:r>
              <a:rPr lang="en-GB" dirty="0"/>
              <a:t>School mentoring – Mentors for children referred by schools</a:t>
            </a:r>
          </a:p>
          <a:p>
            <a:r>
              <a:rPr lang="en-GB" dirty="0"/>
              <a:t>StreetLights – support on Saturday nights in Durham</a:t>
            </a:r>
          </a:p>
          <a:p>
            <a:r>
              <a:rPr lang="en-GB" dirty="0"/>
              <a:t>Grandparents Support – Peer support for those who have lost contact with their grandchildren – meets in Durham</a:t>
            </a:r>
          </a:p>
          <a:p>
            <a:r>
              <a:rPr lang="en-GB" dirty="0"/>
              <a:t>Community Shop – Front Street, </a:t>
            </a:r>
            <a:r>
              <a:rPr lang="en-GB" dirty="0" err="1"/>
              <a:t>Framwellgate</a:t>
            </a:r>
            <a:r>
              <a:rPr lang="en-GB" dirty="0"/>
              <a:t> Moor – clothes, household items and much more. New and used.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1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3297</TotalTime>
  <Words>337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 Introduction to DCP</vt:lpstr>
      <vt:lpstr>Our People &amp; Places</vt:lpstr>
      <vt:lpstr>Our Projects</vt:lpstr>
      <vt:lpstr>PowerPoint Presentation</vt:lpstr>
      <vt:lpstr>PowerPoint Presentation</vt:lpstr>
      <vt:lpstr>Foodbank</vt:lpstr>
      <vt:lpstr>CMA County Durham</vt:lpstr>
      <vt:lpstr>PAD B (Push A Different Button)</vt:lpstr>
      <vt:lpstr>Smaller Projects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MacLellan</dc:creator>
  <cp:lastModifiedBy>Ian Hunter Smart</cp:lastModifiedBy>
  <cp:revision>15</cp:revision>
  <dcterms:created xsi:type="dcterms:W3CDTF">2022-09-02T09:44:03Z</dcterms:created>
  <dcterms:modified xsi:type="dcterms:W3CDTF">2022-09-05T06:35:12Z</dcterms:modified>
</cp:coreProperties>
</file>