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77" r:id="rId5"/>
    <p:sldId id="278" r:id="rId6"/>
    <p:sldId id="261" r:id="rId7"/>
    <p:sldId id="279" r:id="rId8"/>
    <p:sldId id="283" r:id="rId9"/>
    <p:sldId id="259" r:id="rId10"/>
    <p:sldId id="260" r:id="rId11"/>
    <p:sldId id="262" r:id="rId12"/>
    <p:sldId id="285" r:id="rId13"/>
    <p:sldId id="280" r:id="rId14"/>
    <p:sldId id="284" r:id="rId15"/>
  </p:sldIdLst>
  <p:sldSz cx="18288000" cy="10287000"/>
  <p:notesSz cx="6858000" cy="9144000"/>
  <p:embeddedFontLst>
    <p:embeddedFont>
      <p:font typeface="Poppins Bold" panose="020B0604020202020204" charset="0"/>
      <p:regular r:id="rId17"/>
    </p:embeddedFont>
    <p:embeddedFont>
      <p:font typeface="Poppins Heavy" panose="020B0604020202020204" charset="0"/>
      <p:regular r:id="rId18"/>
    </p:embeddedFont>
    <p:embeddedFont>
      <p:font typeface="Poppins Medium" panose="00000600000000000000" pitchFamily="2" charset="0"/>
      <p:regular r:id="rId19"/>
      <p:italic r:id="rId20"/>
    </p:embeddedFont>
    <p:embeddedFont>
      <p:font typeface="Poppins Semi-Bold" panose="020B0604020202020204" charset="0"/>
      <p:regular r:id="rId21"/>
    </p:embeddedFont>
    <p:embeddedFont>
      <p:font typeface="Poppins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471" autoAdjust="0"/>
  </p:normalViewPr>
  <p:slideViewPr>
    <p:cSldViewPr>
      <p:cViewPr varScale="1">
        <p:scale>
          <a:sx n="36" d="100"/>
          <a:sy n="36" d="100"/>
        </p:scale>
        <p:origin x="34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20259-AAE8-41E8-AEB2-A420299B5081}" type="datetimeFigureOut">
              <a:rPr lang="en-GB" smtClean="0"/>
              <a:t>12/08/2024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EF155-15E6-45C0-9059-777D6AD1CC71}" type="slidenum">
              <a:rPr lang="en-GB" smtClean="0"/>
              <a:t>‹#›</a:t>
            </a:fld>
            <a:endParaRPr lang="en-GB" dirty="0"/>
          </a:p>
        </p:txBody>
      </p:sp>
    </p:spTree>
    <p:extLst>
      <p:ext uri="{BB962C8B-B14F-4D97-AF65-F5344CB8AC3E}">
        <p14:creationId xmlns:p14="http://schemas.microsoft.com/office/powerpoint/2010/main" val="20443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EF155-15E6-45C0-9059-777D6AD1CC71}" type="slidenum">
              <a:rPr lang="en-GB" smtClean="0"/>
              <a:t>11</a:t>
            </a:fld>
            <a:endParaRPr lang="en-GB" dirty="0"/>
          </a:p>
        </p:txBody>
      </p:sp>
    </p:spTree>
    <p:extLst>
      <p:ext uri="{BB962C8B-B14F-4D97-AF65-F5344CB8AC3E}">
        <p14:creationId xmlns:p14="http://schemas.microsoft.com/office/powerpoint/2010/main" val="319552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EF155-15E6-45C0-9059-777D6AD1CC71}" type="slidenum">
              <a:rPr lang="en-GB" smtClean="0"/>
              <a:t>14</a:t>
            </a:fld>
            <a:endParaRPr lang="en-GB" dirty="0"/>
          </a:p>
        </p:txBody>
      </p:sp>
    </p:spTree>
    <p:extLst>
      <p:ext uri="{BB962C8B-B14F-4D97-AF65-F5344CB8AC3E}">
        <p14:creationId xmlns:p14="http://schemas.microsoft.com/office/powerpoint/2010/main" val="110275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xml"/><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5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4.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1.svg"/><Relationship Id="rId2" Type="http://schemas.openxmlformats.org/officeDocument/2006/relationships/notesSlide" Target="../notesSlides/notesSlide2.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67.svg"/><Relationship Id="rId11" Type="http://schemas.openxmlformats.org/officeDocument/2006/relationships/image" Target="../media/image70.png"/><Relationship Id="rId5" Type="http://schemas.openxmlformats.org/officeDocument/2006/relationships/image" Target="../media/image66.png"/><Relationship Id="rId15" Type="http://schemas.openxmlformats.org/officeDocument/2006/relationships/image" Target="../media/image73.jpeg"/><Relationship Id="rId10" Type="http://schemas.openxmlformats.org/officeDocument/2006/relationships/hyperlink" Target="https://www.safeguardingdurhamadults.info/" TargetMode="External"/><Relationship Id="rId4" Type="http://schemas.openxmlformats.org/officeDocument/2006/relationships/image" Target="../media/image65.svg"/><Relationship Id="rId9" Type="http://schemas.openxmlformats.org/officeDocument/2006/relationships/hyperlink" Target="https://www.durham.gov.uk/article/5680/Concerned-about-someone-report-neglect-or-abuse" TargetMode="External"/><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gov.uk/government/publications/safe-care-at-home-review/safe-care-at-home-review-accessible"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20478D"/>
            </a:solidFill>
          </p:spPr>
          <p:txBody>
            <a:bodyPr/>
            <a:lstStyle/>
            <a:p>
              <a:endParaRPr lang="en-GB"/>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GB"/>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dirty="0"/>
            </a:p>
          </p:txBody>
        </p:sp>
      </p:gr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a:off x="1823139" y="2591748"/>
            <a:ext cx="5148678" cy="514865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06" r="-24906"/>
              </a:stretch>
            </a:blipFill>
          </p:spPr>
          <p:txBody>
            <a:bodyPr/>
            <a:lstStyle/>
            <a:p>
              <a:endParaRPr lang="en-GB"/>
            </a:p>
          </p:txBody>
        </p:sp>
      </p:grpSp>
      <p:sp>
        <p:nvSpPr>
          <p:cNvPr id="12" name="Freeform 12">
            <a:extLst>
              <a:ext uri="{C183D7F6-B498-43B3-948B-1728B52AA6E4}">
                <adec:decorative xmlns:adec="http://schemas.microsoft.com/office/drawing/2017/decorative" val="1"/>
              </a:ext>
            </a:extLst>
          </p:cNvPr>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4" name="Group 14">
            <a:extLst>
              <a:ext uri="{C183D7F6-B498-43B3-948B-1728B52AA6E4}">
                <adec:decorative xmlns:adec="http://schemas.microsoft.com/office/drawing/2017/decorative" val="1"/>
              </a:ext>
            </a:extLst>
          </p:cNvPr>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GB"/>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17" name="Group 17">
            <a:extLst>
              <a:ext uri="{C183D7F6-B498-43B3-948B-1728B52AA6E4}">
                <adec:decorative xmlns:adec="http://schemas.microsoft.com/office/drawing/2017/decorative" val="1"/>
              </a:ext>
            </a:extLst>
          </p:cNvPr>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GB"/>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0" name="Group 20">
            <a:extLst>
              <a:ext uri="{C183D7F6-B498-43B3-948B-1728B52AA6E4}">
                <adec:decorative xmlns:adec="http://schemas.microsoft.com/office/drawing/2017/decorative" val="1"/>
              </a:ext>
            </a:extLst>
          </p:cNvPr>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3" name="Group 23">
            <a:extLst>
              <a:ext uri="{C183D7F6-B498-43B3-948B-1728B52AA6E4}">
                <adec:decorative xmlns:adec="http://schemas.microsoft.com/office/drawing/2017/decorative" val="1"/>
              </a:ext>
            </a:extLst>
          </p:cNvPr>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6" name="Group 26">
            <a:extLst>
              <a:ext uri="{C183D7F6-B498-43B3-948B-1728B52AA6E4}">
                <adec:decorative xmlns:adec="http://schemas.microsoft.com/office/drawing/2017/decorative" val="1"/>
              </a:ext>
            </a:extLst>
          </p:cNvPr>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9" name="Group 29">
            <a:extLst>
              <a:ext uri="{C183D7F6-B498-43B3-948B-1728B52AA6E4}">
                <adec:decorative xmlns:adec="http://schemas.microsoft.com/office/drawing/2017/decorative" val="1"/>
              </a:ext>
            </a:extLst>
          </p:cNvPr>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dirty="0"/>
            </a:p>
          </p:txBody>
        </p:sp>
      </p:grpSp>
      <p:sp>
        <p:nvSpPr>
          <p:cNvPr id="32" name="Freeform 32">
            <a:extLst>
              <a:ext uri="{C183D7F6-B498-43B3-948B-1728B52AA6E4}">
                <adec:decorative xmlns:adec="http://schemas.microsoft.com/office/drawing/2017/decorative" val="1"/>
              </a:ext>
            </a:extLst>
          </p:cNvPr>
          <p:cNvSpPr/>
          <p:nvPr/>
        </p:nvSpPr>
        <p:spPr>
          <a:xfrm>
            <a:off x="9842246" y="310092"/>
            <a:ext cx="8403006" cy="1164318"/>
          </a:xfrm>
          <a:custGeom>
            <a:avLst/>
            <a:gdLst/>
            <a:ahLst/>
            <a:cxnLst/>
            <a:rect l="l" t="t" r="r" b="b"/>
            <a:pathLst>
              <a:path w="10328626" h="1164318">
                <a:moveTo>
                  <a:pt x="0" y="0"/>
                </a:moveTo>
                <a:lnTo>
                  <a:pt x="10328626" y="0"/>
                </a:lnTo>
                <a:lnTo>
                  <a:pt x="10328626" y="1164317"/>
                </a:lnTo>
                <a:lnTo>
                  <a:pt x="0" y="11643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4" name="Freeform 34">
            <a:extLst>
              <a:ext uri="{C183D7F6-B498-43B3-948B-1728B52AA6E4}">
                <adec:decorative xmlns:adec="http://schemas.microsoft.com/office/drawing/2017/decorative" val="1"/>
              </a:ext>
            </a:extLst>
          </p:cNvPr>
          <p:cNvSpPr/>
          <p:nvPr/>
        </p:nvSpPr>
        <p:spPr>
          <a:xfrm>
            <a:off x="13852615" y="5060029"/>
            <a:ext cx="4392637" cy="1410734"/>
          </a:xfrm>
          <a:custGeom>
            <a:avLst/>
            <a:gdLst/>
            <a:ahLst/>
            <a:cxnLst/>
            <a:rect l="l" t="t" r="r" b="b"/>
            <a:pathLst>
              <a:path w="4073429" h="1131191">
                <a:moveTo>
                  <a:pt x="0" y="0"/>
                </a:moveTo>
                <a:lnTo>
                  <a:pt x="4073428" y="0"/>
                </a:lnTo>
                <a:lnTo>
                  <a:pt x="4073428" y="1131191"/>
                </a:lnTo>
                <a:lnTo>
                  <a:pt x="0" y="1131191"/>
                </a:lnTo>
                <a:lnTo>
                  <a:pt x="0" y="0"/>
                </a:lnTo>
                <a:close/>
              </a:path>
            </a:pathLst>
          </a:custGeom>
          <a:blipFill>
            <a:blip r:embed="rId11"/>
            <a:stretch>
              <a:fillRect/>
            </a:stretch>
          </a:blipFill>
        </p:spPr>
        <p:txBody>
          <a:bodyPr/>
          <a:lstStyle/>
          <a:p>
            <a:endParaRPr lang="en-GB"/>
          </a:p>
        </p:txBody>
      </p:sp>
      <p:sp>
        <p:nvSpPr>
          <p:cNvPr id="35" name="TextBox 35"/>
          <p:cNvSpPr txBox="1">
            <a:spLocks noGrp="1"/>
          </p:cNvSpPr>
          <p:nvPr>
            <p:ph type="title" idx="4294967295"/>
          </p:nvPr>
        </p:nvSpPr>
        <p:spPr>
          <a:xfrm>
            <a:off x="9849472" y="2012542"/>
            <a:ext cx="8046659" cy="18095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6959"/>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20478D"/>
                </a:solidFill>
                <a:effectLst/>
                <a:uLnTx/>
                <a:uFillTx/>
                <a:latin typeface="Poppins Bold"/>
                <a:ea typeface="+mn-ea"/>
                <a:cs typeface="+mn-cs"/>
              </a:rPr>
              <a:t>Safeguarding Adults in County Durham</a:t>
            </a:r>
          </a:p>
        </p:txBody>
      </p:sp>
      <p:sp>
        <p:nvSpPr>
          <p:cNvPr id="36" name="TextBox 36"/>
          <p:cNvSpPr txBox="1"/>
          <p:nvPr/>
        </p:nvSpPr>
        <p:spPr>
          <a:xfrm>
            <a:off x="9618055" y="357225"/>
            <a:ext cx="7413546" cy="948978"/>
          </a:xfrm>
          <a:prstGeom prst="rect">
            <a:avLst/>
          </a:prstGeom>
        </p:spPr>
        <p:txBody>
          <a:bodyPr lIns="0" tIns="0" rIns="0" bIns="0" rtlCol="0" anchor="t">
            <a:spAutoFit/>
          </a:bodyPr>
          <a:lstStyle/>
          <a:p>
            <a:pPr algn="r">
              <a:lnSpc>
                <a:spcPts val="3710"/>
              </a:lnSpc>
            </a:pPr>
            <a:r>
              <a:rPr lang="en-US" sz="3092" dirty="0">
                <a:solidFill>
                  <a:srgbClr val="FFFFFF"/>
                </a:solidFill>
                <a:latin typeface="Poppins Semi-Bold"/>
              </a:rPr>
              <a:t>Better Together</a:t>
            </a:r>
          </a:p>
          <a:p>
            <a:pPr algn="r">
              <a:lnSpc>
                <a:spcPts val="3710"/>
              </a:lnSpc>
            </a:pPr>
            <a:r>
              <a:rPr lang="en-US" sz="3092" dirty="0">
                <a:solidFill>
                  <a:srgbClr val="FFFFFF"/>
                </a:solidFill>
                <a:latin typeface="Poppins Semi-Bold"/>
              </a:rPr>
              <a:t>13</a:t>
            </a:r>
            <a:r>
              <a:rPr lang="en-US" sz="3092" baseline="30000" dirty="0">
                <a:solidFill>
                  <a:srgbClr val="FFFFFF"/>
                </a:solidFill>
                <a:latin typeface="Poppins Semi-Bold"/>
              </a:rPr>
              <a:t>th</a:t>
            </a:r>
            <a:r>
              <a:rPr lang="en-US" sz="3092" dirty="0">
                <a:solidFill>
                  <a:srgbClr val="FFFFFF"/>
                </a:solidFill>
                <a:latin typeface="Poppins Semi-Bold"/>
              </a:rPr>
              <a:t> August 2024</a:t>
            </a:r>
            <a:endParaRPr lang="en-US" sz="3192" dirty="0">
              <a:solidFill>
                <a:srgbClr val="FFFFFF"/>
              </a:solidFill>
              <a:latin typeface="Poppins Semi-Bold"/>
            </a:endParaRPr>
          </a:p>
        </p:txBody>
      </p:sp>
      <p:sp>
        <p:nvSpPr>
          <p:cNvPr id="37" name="TextBox 35">
            <a:extLst>
              <a:ext uri="{FF2B5EF4-FFF2-40B4-BE49-F238E27FC236}">
                <a16:creationId xmlns:a16="http://schemas.microsoft.com/office/drawing/2014/main" id="{862D3AC7-1A10-F8B4-C6D6-D64C3C31F5B3}"/>
              </a:ext>
            </a:extLst>
          </p:cNvPr>
          <p:cNvSpPr txBox="1">
            <a:spLocks/>
          </p:cNvSpPr>
          <p:nvPr/>
        </p:nvSpPr>
        <p:spPr>
          <a:xfrm>
            <a:off x="10091822" y="6237150"/>
            <a:ext cx="8046659" cy="7881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6959"/>
              </a:lnSpc>
              <a:spcBef>
                <a:spcPts val="0"/>
              </a:spcBef>
              <a:defRPr/>
            </a:pPr>
            <a:r>
              <a:rPr lang="en-US" sz="3200" dirty="0">
                <a:solidFill>
                  <a:srgbClr val="20478D"/>
                </a:solidFill>
                <a:latin typeface="Poppins Bold"/>
                <a:ea typeface="+mn-ea"/>
                <a:cs typeface="+mn-cs"/>
              </a:rPr>
              <a:t>Heidi Gibson, Business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4135087" y="971550"/>
            <a:ext cx="10017825" cy="1795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2"/>
              </a:lnSpc>
              <a:spcBef>
                <a:spcPts val="0"/>
              </a:spcBef>
              <a:spcAft>
                <a:spcPts val="0"/>
              </a:spcAft>
              <a:buClrTx/>
              <a:buSzTx/>
              <a:buFontTx/>
              <a:buNone/>
              <a:tabLst/>
              <a:defRPr/>
            </a:pPr>
            <a:r>
              <a:rPr kumimoji="0" lang="en-US" sz="5835" b="0" i="0" u="none" strike="noStrike" kern="1200" cap="none" spc="0" normalizeH="0" baseline="0" noProof="0" dirty="0">
                <a:ln>
                  <a:noFill/>
                </a:ln>
                <a:solidFill>
                  <a:srgbClr val="20478D"/>
                </a:solidFill>
                <a:effectLst/>
                <a:uLnTx/>
                <a:uFillTx/>
                <a:latin typeface="Poppins Ultra-Bold"/>
                <a:ea typeface="+mn-ea"/>
                <a:cs typeface="+mn-cs"/>
              </a:rPr>
              <a:t>Landscape of local SAR activity</a:t>
            </a:r>
          </a:p>
        </p:txBody>
      </p:sp>
      <p:grpSp>
        <p:nvGrpSpPr>
          <p:cNvPr id="3" name="Group 3">
            <a:extLst>
              <a:ext uri="{C183D7F6-B498-43B3-948B-1728B52AA6E4}">
                <adec:decorative xmlns:adec="http://schemas.microsoft.com/office/drawing/2017/decorative" val="1"/>
              </a:ext>
            </a:extLst>
          </p:cNvPr>
          <p:cNvGrpSpPr/>
          <p:nvPr/>
        </p:nvGrpSpPr>
        <p:grpSpPr>
          <a:xfrm>
            <a:off x="4132244" y="3491953"/>
            <a:ext cx="2138934" cy="21389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7717546" y="3491953"/>
            <a:ext cx="2138934" cy="2138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2" name="Group 12">
            <a:extLst>
              <a:ext uri="{C183D7F6-B498-43B3-948B-1728B52AA6E4}">
                <adec:decorative xmlns:adec="http://schemas.microsoft.com/office/drawing/2017/decorative" val="1"/>
              </a:ext>
            </a:extLst>
          </p:cNvPr>
          <p:cNvGrpSpPr/>
          <p:nvPr/>
        </p:nvGrpSpPr>
        <p:grpSpPr>
          <a:xfrm>
            <a:off x="11343712" y="3491953"/>
            <a:ext cx="2138934" cy="2138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3840762" y="6578010"/>
            <a:ext cx="2721898" cy="906915"/>
          </a:xfrm>
          <a:prstGeom prst="rect">
            <a:avLst/>
          </a:prstGeom>
        </p:spPr>
        <p:txBody>
          <a:bodyPr wrap="square" lIns="0" tIns="0" rIns="0" bIns="0" rtlCol="0" anchor="t">
            <a:spAutoFit/>
          </a:bodyPr>
          <a:lstStyle/>
          <a:p>
            <a:pPr algn="ctr">
              <a:lnSpc>
                <a:spcPts val="2359"/>
              </a:lnSpc>
              <a:spcBef>
                <a:spcPct val="0"/>
              </a:spcBef>
            </a:pPr>
            <a:r>
              <a:rPr lang="en-US" sz="1685" dirty="0">
                <a:solidFill>
                  <a:srgbClr val="292828"/>
                </a:solidFill>
                <a:latin typeface="Poppins Medium"/>
              </a:rPr>
              <a:t>Referrals for SARs continue to increase </a:t>
            </a:r>
          </a:p>
          <a:p>
            <a:pPr algn="ctr">
              <a:lnSpc>
                <a:spcPts val="2359"/>
              </a:lnSpc>
              <a:spcBef>
                <a:spcPct val="0"/>
              </a:spcBef>
            </a:pPr>
            <a:endParaRPr lang="en-US" sz="1685" dirty="0">
              <a:solidFill>
                <a:srgbClr val="292828"/>
              </a:solidFill>
              <a:latin typeface="Poppins Medium"/>
            </a:endParaRPr>
          </a:p>
        </p:txBody>
      </p:sp>
      <p:sp>
        <p:nvSpPr>
          <p:cNvPr id="20" name="TextBox 20"/>
          <p:cNvSpPr txBox="1"/>
          <p:nvPr/>
        </p:nvSpPr>
        <p:spPr>
          <a:xfrm>
            <a:off x="4026493" y="6010867"/>
            <a:ext cx="2350437" cy="451790"/>
          </a:xfrm>
          <a:prstGeom prst="rect">
            <a:avLst/>
          </a:prstGeom>
        </p:spPr>
        <p:txBody>
          <a:bodyPr lIns="0" tIns="0" rIns="0" bIns="0" rtlCol="0" anchor="t">
            <a:spAutoFit/>
          </a:bodyPr>
          <a:lstStyle/>
          <a:p>
            <a:pPr algn="ctr">
              <a:lnSpc>
                <a:spcPts val="3740"/>
              </a:lnSpc>
              <a:spcBef>
                <a:spcPct val="0"/>
              </a:spcBef>
            </a:pPr>
            <a:r>
              <a:rPr lang="en-US" sz="2672" dirty="0">
                <a:solidFill>
                  <a:srgbClr val="20478D"/>
                </a:solidFill>
                <a:latin typeface="Poppins Ultra-Bold"/>
              </a:rPr>
              <a:t>Data</a:t>
            </a:r>
          </a:p>
        </p:txBody>
      </p:sp>
      <p:sp>
        <p:nvSpPr>
          <p:cNvPr id="22" name="TextBox 22"/>
          <p:cNvSpPr txBox="1"/>
          <p:nvPr/>
        </p:nvSpPr>
        <p:spPr>
          <a:xfrm>
            <a:off x="7336689" y="5993504"/>
            <a:ext cx="2925571" cy="451790"/>
          </a:xfrm>
          <a:prstGeom prst="rect">
            <a:avLst/>
          </a:prstGeom>
        </p:spPr>
        <p:txBody>
          <a:bodyPr wrap="square" lIns="0" tIns="0" rIns="0" bIns="0" rtlCol="0" anchor="t">
            <a:spAutoFit/>
          </a:bodyPr>
          <a:lstStyle/>
          <a:p>
            <a:pPr algn="ctr">
              <a:lnSpc>
                <a:spcPts val="3740"/>
              </a:lnSpc>
              <a:spcBef>
                <a:spcPct val="0"/>
              </a:spcBef>
            </a:pPr>
            <a:r>
              <a:rPr lang="en-US" sz="2672" dirty="0">
                <a:solidFill>
                  <a:srgbClr val="20478D"/>
                </a:solidFill>
                <a:latin typeface="Poppins Ultra-Bold"/>
              </a:rPr>
              <a:t>Current SARs</a:t>
            </a:r>
          </a:p>
        </p:txBody>
      </p:sp>
      <p:sp>
        <p:nvSpPr>
          <p:cNvPr id="25" name="TextBox 25"/>
          <p:cNvSpPr txBox="1"/>
          <p:nvPr/>
        </p:nvSpPr>
        <p:spPr>
          <a:xfrm>
            <a:off x="11351137" y="6590241"/>
            <a:ext cx="2552975" cy="3676904"/>
          </a:xfrm>
          <a:prstGeom prst="rect">
            <a:avLst/>
          </a:prstGeom>
        </p:spPr>
        <p:txBody>
          <a:bodyPr wrap="square" lIns="0" tIns="0" rIns="0" bIns="0" rtlCol="0" anchor="t">
            <a:spAutoFit/>
          </a:bodyPr>
          <a:lstStyle/>
          <a:p>
            <a:pPr algn="ctr">
              <a:lnSpc>
                <a:spcPts val="2359"/>
              </a:lnSpc>
              <a:spcBef>
                <a:spcPct val="0"/>
              </a:spcBef>
            </a:pPr>
            <a:r>
              <a:rPr lang="en-US" sz="1685" dirty="0">
                <a:solidFill>
                  <a:srgbClr val="292828"/>
                </a:solidFill>
                <a:latin typeface="Poppins Medium"/>
              </a:rPr>
              <a:t>Predominant themes emerging for local SARs which include Self Neglect, Application of the Mental Capacity Act (2005) and Creating Safer Organisational Cultures. </a:t>
            </a:r>
          </a:p>
          <a:p>
            <a:pPr algn="ctr">
              <a:lnSpc>
                <a:spcPts val="2359"/>
              </a:lnSpc>
              <a:spcBef>
                <a:spcPct val="0"/>
              </a:spcBef>
            </a:pPr>
            <a:r>
              <a:rPr lang="en-US" sz="1685" dirty="0">
                <a:solidFill>
                  <a:srgbClr val="292828"/>
                </a:solidFill>
                <a:latin typeface="Poppins Medium"/>
              </a:rPr>
              <a:t>Website hosts Newsletters with more information.</a:t>
            </a:r>
          </a:p>
        </p:txBody>
      </p:sp>
      <p:sp>
        <p:nvSpPr>
          <p:cNvPr id="26" name="TextBox 26"/>
          <p:cNvSpPr txBox="1"/>
          <p:nvPr/>
        </p:nvSpPr>
        <p:spPr>
          <a:xfrm>
            <a:off x="11343712" y="6010867"/>
            <a:ext cx="2350437" cy="451790"/>
          </a:xfrm>
          <a:prstGeom prst="rect">
            <a:avLst/>
          </a:prstGeom>
        </p:spPr>
        <p:txBody>
          <a:bodyPr lIns="0" tIns="0" rIns="0" bIns="0" rtlCol="0" anchor="t">
            <a:spAutoFit/>
          </a:bodyPr>
          <a:lstStyle/>
          <a:p>
            <a:pPr algn="ctr">
              <a:lnSpc>
                <a:spcPts val="3740"/>
              </a:lnSpc>
              <a:spcBef>
                <a:spcPct val="0"/>
              </a:spcBef>
            </a:pPr>
            <a:r>
              <a:rPr lang="en-US" sz="2672" dirty="0">
                <a:solidFill>
                  <a:srgbClr val="20478D"/>
                </a:solidFill>
                <a:latin typeface="Poppins Ultra-Bold"/>
              </a:rPr>
              <a:t>Themes</a:t>
            </a:r>
          </a:p>
        </p:txBody>
      </p:sp>
      <p:pic>
        <p:nvPicPr>
          <p:cNvPr id="34" name="Graphic 33" descr="Statistics with solid fill">
            <a:extLst>
              <a:ext uri="{FF2B5EF4-FFF2-40B4-BE49-F238E27FC236}">
                <a16:creationId xmlns:a16="http://schemas.microsoft.com/office/drawing/2014/main" id="{710A312E-85C8-9331-3400-767A66450C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7077" y="4104220"/>
            <a:ext cx="914400" cy="914400"/>
          </a:xfrm>
          <a:prstGeom prst="rect">
            <a:avLst/>
          </a:prstGeom>
        </p:spPr>
      </p:pic>
      <p:pic>
        <p:nvPicPr>
          <p:cNvPr id="36" name="Graphic 35" descr="Monthly calendar with solid fill">
            <a:extLst>
              <a:ext uri="{FF2B5EF4-FFF2-40B4-BE49-F238E27FC236}">
                <a16:creationId xmlns:a16="http://schemas.microsoft.com/office/drawing/2014/main" id="{9258721E-7326-3769-1CA8-5EF8E4282E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4107" y="4054089"/>
            <a:ext cx="914400" cy="914400"/>
          </a:xfrm>
          <a:prstGeom prst="rect">
            <a:avLst/>
          </a:prstGeom>
        </p:spPr>
      </p:pic>
      <p:sp>
        <p:nvSpPr>
          <p:cNvPr id="37" name="TextBox 19">
            <a:extLst>
              <a:ext uri="{FF2B5EF4-FFF2-40B4-BE49-F238E27FC236}">
                <a16:creationId xmlns:a16="http://schemas.microsoft.com/office/drawing/2014/main" id="{19D2A058-A3B2-3712-1AE1-B3FB69045123}"/>
              </a:ext>
            </a:extLst>
          </p:cNvPr>
          <p:cNvSpPr txBox="1"/>
          <p:nvPr/>
        </p:nvSpPr>
        <p:spPr>
          <a:xfrm>
            <a:off x="7537070" y="6590241"/>
            <a:ext cx="2832232" cy="1522468"/>
          </a:xfrm>
          <a:prstGeom prst="rect">
            <a:avLst/>
          </a:prstGeom>
        </p:spPr>
        <p:txBody>
          <a:bodyPr wrap="square" lIns="0" tIns="0" rIns="0" bIns="0" rtlCol="0" anchor="t">
            <a:spAutoFit/>
          </a:bodyPr>
          <a:lstStyle/>
          <a:p>
            <a:pPr algn="ctr">
              <a:lnSpc>
                <a:spcPts val="2359"/>
              </a:lnSpc>
              <a:spcBef>
                <a:spcPct val="0"/>
              </a:spcBef>
            </a:pPr>
            <a:r>
              <a:rPr lang="en-US" sz="1685" dirty="0">
                <a:solidFill>
                  <a:srgbClr val="292828"/>
                </a:solidFill>
                <a:latin typeface="Poppins Medium"/>
              </a:rPr>
              <a:t>Mandatory reviews and discretionary underway, Durham proactive approach to discretionary reviews. </a:t>
            </a:r>
          </a:p>
        </p:txBody>
      </p:sp>
      <p:pic>
        <p:nvPicPr>
          <p:cNvPr id="41" name="Graphic 40" descr="Scales of justice with solid fill">
            <a:extLst>
              <a:ext uri="{FF2B5EF4-FFF2-40B4-BE49-F238E27FC236}">
                <a16:creationId xmlns:a16="http://schemas.microsoft.com/office/drawing/2014/main" id="{4CD3DB9D-5405-8D50-F2DB-5EB4E1B226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55979" y="4044875"/>
            <a:ext cx="914400" cy="914400"/>
          </a:xfrm>
          <a:prstGeom prst="rect">
            <a:avLst/>
          </a:prstGeom>
        </p:spPr>
      </p:pic>
      <p:pic>
        <p:nvPicPr>
          <p:cNvPr id="43" name="Graphic 42" descr="Research with solid fill">
            <a:extLst>
              <a:ext uri="{FF2B5EF4-FFF2-40B4-BE49-F238E27FC236}">
                <a16:creationId xmlns:a16="http://schemas.microsoft.com/office/drawing/2014/main" id="{6F420463-6DB9-0F10-7D6C-366DC6912E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56742" y="4010732"/>
            <a:ext cx="1140457" cy="11404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75736" y="197861"/>
            <a:ext cx="18059399" cy="8946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75"/>
              </a:lnSpc>
              <a:spcBef>
                <a:spcPts val="0"/>
              </a:spcBef>
              <a:spcAft>
                <a:spcPts val="0"/>
              </a:spcAft>
              <a:buClrTx/>
              <a:buSzTx/>
              <a:buFontTx/>
              <a:buNone/>
              <a:tabLst/>
              <a:defRPr/>
            </a:pPr>
            <a:r>
              <a:rPr kumimoji="0" lang="en-US" sz="5896" b="0" i="0" u="none" strike="noStrike" kern="1200" cap="none" spc="0" normalizeH="0" baseline="0" noProof="0" dirty="0">
                <a:ln>
                  <a:noFill/>
                </a:ln>
                <a:solidFill>
                  <a:srgbClr val="29315D"/>
                </a:solidFill>
                <a:effectLst/>
                <a:uLnTx/>
                <a:uFillTx/>
                <a:latin typeface="Poppins Ultra-Bold"/>
                <a:ea typeface="+mn-ea"/>
                <a:cs typeface="+mn-cs"/>
              </a:rPr>
              <a:t>Comparable Information and Future Activity</a:t>
            </a:r>
          </a:p>
        </p:txBody>
      </p:sp>
      <p:sp>
        <p:nvSpPr>
          <p:cNvPr id="3" name="Freeform 3">
            <a:extLst>
              <a:ext uri="{C183D7F6-B498-43B3-948B-1728B52AA6E4}">
                <adec:decorative xmlns:adec="http://schemas.microsoft.com/office/drawing/2017/decorative" val="1"/>
              </a:ext>
            </a:extLst>
          </p:cNvPr>
          <p:cNvSpPr/>
          <p:nvPr/>
        </p:nvSpPr>
        <p:spPr>
          <a:xfrm>
            <a:off x="1198828" y="2721954"/>
            <a:ext cx="7581538" cy="6330584"/>
          </a:xfrm>
          <a:custGeom>
            <a:avLst/>
            <a:gdLst/>
            <a:ahLst/>
            <a:cxnLst/>
            <a:rect l="l" t="t" r="r" b="b"/>
            <a:pathLst>
              <a:path w="7581538" h="6330584">
                <a:moveTo>
                  <a:pt x="0" y="0"/>
                </a:moveTo>
                <a:lnTo>
                  <a:pt x="7581538" y="0"/>
                </a:lnTo>
                <a:lnTo>
                  <a:pt x="7581538" y="6330584"/>
                </a:lnTo>
                <a:lnTo>
                  <a:pt x="0" y="6330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9213361" y="4378313"/>
            <a:ext cx="1119874" cy="11198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9213361" y="2680489"/>
            <a:ext cx="1119874" cy="11198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a:extLst>
              <a:ext uri="{C183D7F6-B498-43B3-948B-1728B52AA6E4}">
                <adec:decorative xmlns:adec="http://schemas.microsoft.com/office/drawing/2017/decorative" val="1"/>
              </a:ext>
            </a:extLst>
          </p:cNvPr>
          <p:cNvGrpSpPr/>
          <p:nvPr/>
        </p:nvGrpSpPr>
        <p:grpSpPr>
          <a:xfrm>
            <a:off x="9213361" y="1238250"/>
            <a:ext cx="1119874" cy="11198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a:extLst>
              <a:ext uri="{C183D7F6-B498-43B3-948B-1728B52AA6E4}">
                <adec:decorative xmlns:adec="http://schemas.microsoft.com/office/drawing/2017/decorative" val="1"/>
              </a:ext>
            </a:extLst>
          </p:cNvPr>
          <p:cNvGrpSpPr/>
          <p:nvPr/>
        </p:nvGrpSpPr>
        <p:grpSpPr>
          <a:xfrm>
            <a:off x="9213361" y="7903532"/>
            <a:ext cx="1119874" cy="11198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a:extLst>
              <a:ext uri="{C183D7F6-B498-43B3-948B-1728B52AA6E4}">
                <adec:decorative xmlns:adec="http://schemas.microsoft.com/office/drawing/2017/decorative" val="1"/>
              </a:ext>
            </a:extLst>
          </p:cNvPr>
          <p:cNvGrpSpPr/>
          <p:nvPr/>
        </p:nvGrpSpPr>
        <p:grpSpPr>
          <a:xfrm>
            <a:off x="9213361" y="6487596"/>
            <a:ext cx="1119874" cy="11198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9" name="Freeform 19">
            <a:extLst>
              <a:ext uri="{C183D7F6-B498-43B3-948B-1728B52AA6E4}">
                <adec:decorative xmlns:adec="http://schemas.microsoft.com/office/drawing/2017/decorative" val="1"/>
              </a:ext>
            </a:extLst>
          </p:cNvPr>
          <p:cNvSpPr/>
          <p:nvPr/>
        </p:nvSpPr>
        <p:spPr>
          <a:xfrm>
            <a:off x="9414437" y="1439326"/>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Freeform 20">
            <a:extLst>
              <a:ext uri="{C183D7F6-B498-43B3-948B-1728B52AA6E4}">
                <adec:decorative xmlns:adec="http://schemas.microsoft.com/office/drawing/2017/decorative" val="1"/>
              </a:ext>
            </a:extLst>
          </p:cNvPr>
          <p:cNvSpPr/>
          <p:nvPr/>
        </p:nvSpPr>
        <p:spPr>
          <a:xfrm>
            <a:off x="9383242" y="2850371"/>
            <a:ext cx="780112" cy="780112"/>
          </a:xfrm>
          <a:custGeom>
            <a:avLst/>
            <a:gdLst/>
            <a:ahLst/>
            <a:cxnLst/>
            <a:rect l="l" t="t" r="r" b="b"/>
            <a:pathLst>
              <a:path w="780112" h="780112">
                <a:moveTo>
                  <a:pt x="0" y="0"/>
                </a:moveTo>
                <a:lnTo>
                  <a:pt x="780112" y="0"/>
                </a:lnTo>
                <a:lnTo>
                  <a:pt x="780112" y="780111"/>
                </a:lnTo>
                <a:lnTo>
                  <a:pt x="0" y="7801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a:off x="9371110" y="4536062"/>
            <a:ext cx="804377" cy="804377"/>
          </a:xfrm>
          <a:custGeom>
            <a:avLst/>
            <a:gdLst/>
            <a:ahLst/>
            <a:cxnLst/>
            <a:rect l="l" t="t" r="r" b="b"/>
            <a:pathLst>
              <a:path w="804377" h="804377">
                <a:moveTo>
                  <a:pt x="0" y="0"/>
                </a:moveTo>
                <a:lnTo>
                  <a:pt x="804376" y="0"/>
                </a:lnTo>
                <a:lnTo>
                  <a:pt x="804376" y="804377"/>
                </a:lnTo>
                <a:lnTo>
                  <a:pt x="0" y="8043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2" name="Freeform 22">
            <a:extLst>
              <a:ext uri="{C183D7F6-B498-43B3-948B-1728B52AA6E4}">
                <adec:decorative xmlns:adec="http://schemas.microsoft.com/office/drawing/2017/decorative" val="1"/>
              </a:ext>
            </a:extLst>
          </p:cNvPr>
          <p:cNvSpPr/>
          <p:nvPr/>
        </p:nvSpPr>
        <p:spPr>
          <a:xfrm>
            <a:off x="9388276" y="6667718"/>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3" name="Freeform 23">
            <a:extLst>
              <a:ext uri="{C183D7F6-B498-43B3-948B-1728B52AA6E4}">
                <adec:decorative xmlns:adec="http://schemas.microsoft.com/office/drawing/2017/decorative" val="1"/>
              </a:ext>
            </a:extLst>
          </p:cNvPr>
          <p:cNvSpPr/>
          <p:nvPr/>
        </p:nvSpPr>
        <p:spPr>
          <a:xfrm>
            <a:off x="9371110" y="8070275"/>
            <a:ext cx="804377" cy="804377"/>
          </a:xfrm>
          <a:custGeom>
            <a:avLst/>
            <a:gdLst/>
            <a:ahLst/>
            <a:cxnLst/>
            <a:rect l="l" t="t" r="r" b="b"/>
            <a:pathLst>
              <a:path w="804377" h="804377">
                <a:moveTo>
                  <a:pt x="0" y="0"/>
                </a:moveTo>
                <a:lnTo>
                  <a:pt x="804376" y="0"/>
                </a:lnTo>
                <a:lnTo>
                  <a:pt x="804376" y="804377"/>
                </a:lnTo>
                <a:lnTo>
                  <a:pt x="0" y="8043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4" name="Freeform 24">
            <a:extLst>
              <a:ext uri="{C183D7F6-B498-43B3-948B-1728B52AA6E4}">
                <adec:decorative xmlns:adec="http://schemas.microsoft.com/office/drawing/2017/decorative" val="1"/>
              </a:ext>
            </a:extLst>
          </p:cNvPr>
          <p:cNvSpPr/>
          <p:nvPr/>
        </p:nvSpPr>
        <p:spPr>
          <a:xfrm>
            <a:off x="2055887" y="7090397"/>
            <a:ext cx="717722" cy="717722"/>
          </a:xfrm>
          <a:custGeom>
            <a:avLst/>
            <a:gdLst/>
            <a:ahLst/>
            <a:cxnLst/>
            <a:rect l="l" t="t" r="r" b="b"/>
            <a:pathLst>
              <a:path w="717722" h="717722">
                <a:moveTo>
                  <a:pt x="0" y="0"/>
                </a:moveTo>
                <a:lnTo>
                  <a:pt x="717722" y="0"/>
                </a:lnTo>
                <a:lnTo>
                  <a:pt x="717722" y="717723"/>
                </a:lnTo>
                <a:lnTo>
                  <a:pt x="0" y="7177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1993498" y="5064820"/>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6" name="Freeform 26">
            <a:extLst>
              <a:ext uri="{C183D7F6-B498-43B3-948B-1728B52AA6E4}">
                <adec:decorative xmlns:adec="http://schemas.microsoft.com/office/drawing/2017/decorative" val="1"/>
              </a:ext>
            </a:extLst>
          </p:cNvPr>
          <p:cNvSpPr/>
          <p:nvPr/>
        </p:nvSpPr>
        <p:spPr>
          <a:xfrm>
            <a:off x="3439553" y="359164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7" name="Freeform 27">
            <a:extLst>
              <a:ext uri="{C183D7F6-B498-43B3-948B-1728B52AA6E4}">
                <adec:decorative xmlns:adec="http://schemas.microsoft.com/office/drawing/2017/decorative" val="1"/>
              </a:ext>
            </a:extLst>
          </p:cNvPr>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8" name="Freeform 28">
            <a:extLst>
              <a:ext uri="{C183D7F6-B498-43B3-948B-1728B52AA6E4}">
                <adec:decorative xmlns:adec="http://schemas.microsoft.com/office/drawing/2017/decorative" val="1"/>
              </a:ext>
            </a:extLst>
          </p:cNvPr>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a:extLst>
              <a:ext uri="{C183D7F6-B498-43B3-948B-1728B52AA6E4}">
                <adec:decorative xmlns:adec="http://schemas.microsoft.com/office/drawing/2017/decorative" val="1"/>
              </a:ext>
            </a:extLst>
          </p:cNvPr>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0" name="TextBox 30"/>
          <p:cNvSpPr txBox="1"/>
          <p:nvPr/>
        </p:nvSpPr>
        <p:spPr>
          <a:xfrm>
            <a:off x="10515600" y="1548379"/>
            <a:ext cx="7149613" cy="288284"/>
          </a:xfrm>
          <a:prstGeom prst="rect">
            <a:avLst/>
          </a:prstGeom>
        </p:spPr>
        <p:txBody>
          <a:bodyPr wrap="square" lIns="0" tIns="0" rIns="0" bIns="0" rtlCol="0" anchor="t">
            <a:spAutoFit/>
          </a:bodyPr>
          <a:lstStyle/>
          <a:p>
            <a:pPr>
              <a:lnSpc>
                <a:spcPts val="2359"/>
              </a:lnSpc>
              <a:spcBef>
                <a:spcPct val="0"/>
              </a:spcBef>
            </a:pPr>
            <a:r>
              <a:rPr lang="en-US" dirty="0">
                <a:solidFill>
                  <a:srgbClr val="292828"/>
                </a:solidFill>
                <a:latin typeface="Arial" panose="020B0604020202020204" pitchFamily="34" charset="0"/>
                <a:cs typeface="Arial" panose="020B0604020202020204" pitchFamily="34" charset="0"/>
              </a:rPr>
              <a:t>Increase in SAR activity mirrored in national data.</a:t>
            </a:r>
          </a:p>
        </p:txBody>
      </p:sp>
      <p:sp>
        <p:nvSpPr>
          <p:cNvPr id="31" name="TextBox 31"/>
          <p:cNvSpPr txBox="1"/>
          <p:nvPr/>
        </p:nvSpPr>
        <p:spPr>
          <a:xfrm>
            <a:off x="10515600" y="2696270"/>
            <a:ext cx="7149613" cy="1514517"/>
          </a:xfrm>
          <a:prstGeom prst="rect">
            <a:avLst/>
          </a:prstGeom>
        </p:spPr>
        <p:txBody>
          <a:bodyPr wrap="square" lIns="0" tIns="0" rIns="0" bIns="0" rtlCol="0" anchor="t">
            <a:spAutoFit/>
          </a:bodyPr>
          <a:lstStyle/>
          <a:p>
            <a:pPr>
              <a:lnSpc>
                <a:spcPts val="2359"/>
              </a:lnSpc>
              <a:spcBef>
                <a:spcPct val="0"/>
              </a:spcBef>
            </a:pPr>
            <a:r>
              <a:rPr lang="en-US" dirty="0">
                <a:solidFill>
                  <a:srgbClr val="292828"/>
                </a:solidFill>
                <a:latin typeface="Arial" panose="020B0604020202020204" pitchFamily="34" charset="0"/>
                <a:cs typeface="Arial" panose="020B0604020202020204" pitchFamily="34" charset="0"/>
              </a:rPr>
              <a:t>Self Neglect and Mental Capacity themes were mirrored in the first National Analysis of Safeguarding Adults Reviews April 2017 to March 2019,  Local Government Association (LGA), November 2020. That analysis looked at</a:t>
            </a:r>
            <a:r>
              <a:rPr lang="en-US" b="1" dirty="0">
                <a:solidFill>
                  <a:srgbClr val="292828"/>
                </a:solidFill>
                <a:latin typeface="Arial" panose="020B0604020202020204" pitchFamily="34" charset="0"/>
                <a:cs typeface="Arial" panose="020B0604020202020204" pitchFamily="34" charset="0"/>
              </a:rPr>
              <a:t> 231 reviews</a:t>
            </a:r>
            <a:r>
              <a:rPr lang="en-US" dirty="0">
                <a:solidFill>
                  <a:srgbClr val="292828"/>
                </a:solidFill>
                <a:latin typeface="Arial" panose="020B0604020202020204" pitchFamily="34" charset="0"/>
                <a:cs typeface="Arial" panose="020B0604020202020204" pitchFamily="34" charset="0"/>
              </a:rPr>
              <a:t>. Self neglect accounted for 45 per cent of those reviews.</a:t>
            </a:r>
          </a:p>
        </p:txBody>
      </p:sp>
      <p:sp>
        <p:nvSpPr>
          <p:cNvPr id="32" name="TextBox 32"/>
          <p:cNvSpPr txBox="1"/>
          <p:nvPr/>
        </p:nvSpPr>
        <p:spPr>
          <a:xfrm>
            <a:off x="10515600" y="4773608"/>
            <a:ext cx="7149613" cy="1077218"/>
          </a:xfrm>
          <a:prstGeom prst="rect">
            <a:avLst/>
          </a:prstGeom>
        </p:spPr>
        <p:txBody>
          <a:bodyPr wrap="square" lIns="0" tIns="0" rIns="0" bIns="0" rtlCol="0" anchor="t">
            <a:spAutoFit/>
          </a:bodyPr>
          <a:lstStyle/>
          <a:p>
            <a:pPr>
              <a:lnSpc>
                <a:spcPts val="2144"/>
              </a:lnSpc>
              <a:spcBef>
                <a:spcPct val="0"/>
              </a:spcBef>
            </a:pPr>
            <a:r>
              <a:rPr lang="en-US" dirty="0">
                <a:solidFill>
                  <a:srgbClr val="292828"/>
                </a:solidFill>
                <a:latin typeface="Arial" panose="020B0604020202020204" pitchFamily="34" charset="0"/>
                <a:cs typeface="Arial" panose="020B0604020202020204" pitchFamily="34" charset="0"/>
              </a:rPr>
              <a:t>All 136 Safeguarding Adults Boards contributed to a second National Analysis of SARs, April 2019 to March 2023. Self Neglect was the prominent category in 60 per cent (390) of SARs (an increase of 15 per cent from the first analysis).</a:t>
            </a:r>
          </a:p>
        </p:txBody>
      </p:sp>
      <p:sp>
        <p:nvSpPr>
          <p:cNvPr id="33" name="TextBox 33"/>
          <p:cNvSpPr txBox="1"/>
          <p:nvPr/>
        </p:nvSpPr>
        <p:spPr>
          <a:xfrm>
            <a:off x="10515600" y="6895269"/>
            <a:ext cx="7149613" cy="807913"/>
          </a:xfrm>
          <a:prstGeom prst="rect">
            <a:avLst/>
          </a:prstGeom>
        </p:spPr>
        <p:txBody>
          <a:bodyPr wrap="square" lIns="0" tIns="0" rIns="0" bIns="0" rtlCol="0" anchor="t">
            <a:spAutoFit/>
          </a:bodyPr>
          <a:lstStyle/>
          <a:p>
            <a:pPr>
              <a:lnSpc>
                <a:spcPts val="2144"/>
              </a:lnSpc>
              <a:spcBef>
                <a:spcPct val="0"/>
              </a:spcBef>
            </a:pPr>
            <a:r>
              <a:rPr lang="en-US" dirty="0">
                <a:solidFill>
                  <a:srgbClr val="292828"/>
                </a:solidFill>
                <a:latin typeface="Arial" panose="020B0604020202020204" pitchFamily="34" charset="0"/>
                <a:cs typeface="Arial" panose="020B0604020202020204" pitchFamily="34" charset="0"/>
              </a:rPr>
              <a:t>Locally, themes of good practice have emerged with self neglect for example, repeated attempts to engage with adults. Continuity of involvement was echoed in the second national analysis. </a:t>
            </a:r>
          </a:p>
        </p:txBody>
      </p:sp>
      <p:sp>
        <p:nvSpPr>
          <p:cNvPr id="34" name="TextBox 34"/>
          <p:cNvSpPr txBox="1"/>
          <p:nvPr/>
        </p:nvSpPr>
        <p:spPr>
          <a:xfrm>
            <a:off x="10515600" y="8323380"/>
            <a:ext cx="7149613" cy="538609"/>
          </a:xfrm>
          <a:prstGeom prst="rect">
            <a:avLst/>
          </a:prstGeom>
        </p:spPr>
        <p:txBody>
          <a:bodyPr wrap="square" lIns="0" tIns="0" rIns="0" bIns="0" rtlCol="0" anchor="t">
            <a:spAutoFit/>
          </a:bodyPr>
          <a:lstStyle/>
          <a:p>
            <a:pPr>
              <a:lnSpc>
                <a:spcPts val="2144"/>
              </a:lnSpc>
              <a:spcBef>
                <a:spcPct val="0"/>
              </a:spcBef>
            </a:pPr>
            <a:r>
              <a:rPr lang="en-US" dirty="0">
                <a:solidFill>
                  <a:srgbClr val="292828"/>
                </a:solidFill>
                <a:latin typeface="Arial" panose="020B0604020202020204" pitchFamily="34" charset="0"/>
                <a:cs typeface="Arial" panose="020B0604020202020204" pitchFamily="34" charset="0"/>
              </a:rPr>
              <a:t>There are 31 priorities for sector led improvement. The partnership will take forward some of that activity at a local level as well as partners. </a:t>
            </a:r>
          </a:p>
        </p:txBody>
      </p:sp>
      <p:sp>
        <p:nvSpPr>
          <p:cNvPr id="35" name="TextBox 35"/>
          <p:cNvSpPr txBox="1"/>
          <p:nvPr/>
        </p:nvSpPr>
        <p:spPr>
          <a:xfrm>
            <a:off x="10515600" y="1181100"/>
            <a:ext cx="2864549" cy="317651"/>
          </a:xfrm>
          <a:prstGeom prst="rect">
            <a:avLst/>
          </a:prstGeom>
        </p:spPr>
        <p:txBody>
          <a:bodyPr lIns="0" tIns="0" rIns="0" bIns="0" rtlCol="0" anchor="t">
            <a:spAutoFit/>
          </a:bodyPr>
          <a:lstStyle/>
          <a:p>
            <a:pPr algn="l">
              <a:lnSpc>
                <a:spcPts val="2634"/>
              </a:lnSpc>
              <a:spcBef>
                <a:spcPct val="0"/>
              </a:spcBef>
            </a:pPr>
            <a:r>
              <a:rPr lang="en-US" sz="1881" dirty="0">
                <a:solidFill>
                  <a:srgbClr val="29315D"/>
                </a:solidFill>
                <a:latin typeface="Poppins Ultra-Bold"/>
              </a:rPr>
              <a:t>Activity </a:t>
            </a:r>
          </a:p>
        </p:txBody>
      </p:sp>
      <p:sp>
        <p:nvSpPr>
          <p:cNvPr id="36" name="TextBox 36"/>
          <p:cNvSpPr txBox="1"/>
          <p:nvPr/>
        </p:nvSpPr>
        <p:spPr>
          <a:xfrm>
            <a:off x="10527475" y="2349534"/>
            <a:ext cx="2864549" cy="317651"/>
          </a:xfrm>
          <a:prstGeom prst="rect">
            <a:avLst/>
          </a:prstGeom>
        </p:spPr>
        <p:txBody>
          <a:bodyPr lIns="0" tIns="0" rIns="0" bIns="0" rtlCol="0" anchor="t">
            <a:spAutoFit/>
          </a:bodyPr>
          <a:lstStyle/>
          <a:p>
            <a:pPr algn="l">
              <a:lnSpc>
                <a:spcPts val="2634"/>
              </a:lnSpc>
              <a:spcBef>
                <a:spcPct val="0"/>
              </a:spcBef>
            </a:pPr>
            <a:r>
              <a:rPr lang="en-US" sz="1881" dirty="0">
                <a:solidFill>
                  <a:srgbClr val="29315D"/>
                </a:solidFill>
                <a:latin typeface="Poppins Ultra-Bold"/>
              </a:rPr>
              <a:t>Themes</a:t>
            </a:r>
          </a:p>
        </p:txBody>
      </p:sp>
      <p:sp>
        <p:nvSpPr>
          <p:cNvPr id="37" name="TextBox 37"/>
          <p:cNvSpPr txBox="1"/>
          <p:nvPr/>
        </p:nvSpPr>
        <p:spPr>
          <a:xfrm>
            <a:off x="10515600" y="4384308"/>
            <a:ext cx="3109274" cy="317651"/>
          </a:xfrm>
          <a:prstGeom prst="rect">
            <a:avLst/>
          </a:prstGeom>
        </p:spPr>
        <p:txBody>
          <a:bodyPr lIns="0" tIns="0" rIns="0" bIns="0" rtlCol="0" anchor="t">
            <a:spAutoFit/>
          </a:bodyPr>
          <a:lstStyle/>
          <a:p>
            <a:pPr algn="l">
              <a:lnSpc>
                <a:spcPts val="2634"/>
              </a:lnSpc>
              <a:spcBef>
                <a:spcPct val="0"/>
              </a:spcBef>
            </a:pPr>
            <a:r>
              <a:rPr lang="en-US" sz="1881" dirty="0">
                <a:solidFill>
                  <a:srgbClr val="29315D"/>
                </a:solidFill>
                <a:latin typeface="Poppins Ultra-Bold"/>
              </a:rPr>
              <a:t>Further analysis</a:t>
            </a:r>
          </a:p>
        </p:txBody>
      </p:sp>
      <p:sp>
        <p:nvSpPr>
          <p:cNvPr id="38" name="TextBox 38"/>
          <p:cNvSpPr txBox="1"/>
          <p:nvPr/>
        </p:nvSpPr>
        <p:spPr>
          <a:xfrm>
            <a:off x="10515600" y="6535625"/>
            <a:ext cx="3109274" cy="317651"/>
          </a:xfrm>
          <a:prstGeom prst="rect">
            <a:avLst/>
          </a:prstGeom>
        </p:spPr>
        <p:txBody>
          <a:bodyPr lIns="0" tIns="0" rIns="0" bIns="0" rtlCol="0" anchor="t">
            <a:spAutoFit/>
          </a:bodyPr>
          <a:lstStyle/>
          <a:p>
            <a:pPr algn="l">
              <a:lnSpc>
                <a:spcPts val="2634"/>
              </a:lnSpc>
              <a:spcBef>
                <a:spcPct val="0"/>
              </a:spcBef>
            </a:pPr>
            <a:r>
              <a:rPr lang="en-US" sz="1881" dirty="0">
                <a:solidFill>
                  <a:srgbClr val="29315D"/>
                </a:solidFill>
                <a:latin typeface="Poppins Ultra-Bold"/>
              </a:rPr>
              <a:t>Good Practice </a:t>
            </a:r>
          </a:p>
        </p:txBody>
      </p:sp>
      <p:sp>
        <p:nvSpPr>
          <p:cNvPr id="39" name="TextBox 39"/>
          <p:cNvSpPr txBox="1"/>
          <p:nvPr/>
        </p:nvSpPr>
        <p:spPr>
          <a:xfrm>
            <a:off x="10515600" y="7963736"/>
            <a:ext cx="3620866" cy="317651"/>
          </a:xfrm>
          <a:prstGeom prst="rect">
            <a:avLst/>
          </a:prstGeom>
        </p:spPr>
        <p:txBody>
          <a:bodyPr lIns="0" tIns="0" rIns="0" bIns="0" rtlCol="0" anchor="t">
            <a:spAutoFit/>
          </a:bodyPr>
          <a:lstStyle/>
          <a:p>
            <a:pPr algn="l">
              <a:lnSpc>
                <a:spcPts val="2634"/>
              </a:lnSpc>
              <a:spcBef>
                <a:spcPct val="0"/>
              </a:spcBef>
            </a:pPr>
            <a:r>
              <a:rPr lang="en-US" sz="1881" dirty="0">
                <a:solidFill>
                  <a:srgbClr val="29315D"/>
                </a:solidFill>
                <a:latin typeface="Poppins Ultra-Bold"/>
              </a:rPr>
              <a:t>Future activity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43846" y="158390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2491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a:extLst>
              <a:ext uri="{C183D7F6-B498-43B3-948B-1728B52AA6E4}">
                <adec:decorative xmlns:adec="http://schemas.microsoft.com/office/drawing/2017/decorative" val="1"/>
              </a:ext>
            </a:extLst>
          </p:cNvPr>
          <p:cNvGrpSpPr/>
          <p:nvPr/>
        </p:nvGrpSpPr>
        <p:grpSpPr>
          <a:xfrm>
            <a:off x="-466521" y="737551"/>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a:extLst>
              <a:ext uri="{C183D7F6-B498-43B3-948B-1728B52AA6E4}">
                <adec:decorative xmlns:adec="http://schemas.microsoft.com/office/drawing/2017/decorative" val="1"/>
              </a:ext>
            </a:extLst>
          </p:cNvPr>
          <p:cNvGrpSpPr/>
          <p:nvPr/>
        </p:nvGrpSpPr>
        <p:grpSpPr>
          <a:xfrm>
            <a:off x="1835684"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TextBox 14"/>
          <p:cNvSpPr txBox="1">
            <a:spLocks noGrp="1"/>
          </p:cNvSpPr>
          <p:nvPr>
            <p:ph type="title" idx="4294967295"/>
          </p:nvPr>
        </p:nvSpPr>
        <p:spPr>
          <a:xfrm>
            <a:off x="2819400" y="-226978"/>
            <a:ext cx="14885927" cy="10863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10134"/>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0478D"/>
                </a:solidFill>
                <a:effectLst/>
                <a:uLnTx/>
                <a:uFillTx/>
                <a:latin typeface="Poppins Ultra-Bold"/>
                <a:ea typeface="+mn-ea"/>
                <a:cs typeface="+mn-cs"/>
              </a:rPr>
              <a:t>How can the voluntary community  sector  support our </a:t>
            </a:r>
            <a:r>
              <a:rPr lang="en-US" sz="3200" dirty="0">
                <a:solidFill>
                  <a:srgbClr val="20478D"/>
                </a:solidFill>
                <a:latin typeface="Poppins Ultra-Bold"/>
                <a:ea typeface="+mn-ea"/>
                <a:cs typeface="+mn-cs"/>
              </a:rPr>
              <a:t>work?</a:t>
            </a:r>
          </a:p>
        </p:txBody>
      </p:sp>
      <p:sp>
        <p:nvSpPr>
          <p:cNvPr id="25" name="Freeform 25">
            <a:extLst>
              <a:ext uri="{C183D7F6-B498-43B3-948B-1728B52AA6E4}">
                <adec:decorative xmlns:adec="http://schemas.microsoft.com/office/drawing/2017/decorative" val="1"/>
              </a:ext>
            </a:extLst>
          </p:cNvPr>
          <p:cNvSpPr/>
          <p:nvPr/>
        </p:nvSpPr>
        <p:spPr>
          <a:xfrm>
            <a:off x="5352829" y="5593207"/>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1" name="Picture 30" descr="A logo of a group of people&#10;&#10;Description automatically generated">
            <a:extLst>
              <a:ext uri="{FF2B5EF4-FFF2-40B4-BE49-F238E27FC236}">
                <a16:creationId xmlns:a16="http://schemas.microsoft.com/office/drawing/2014/main" id="{B1E2C6BD-64C5-B4A9-7E54-4799DC81D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86" y="3519884"/>
            <a:ext cx="2581571" cy="2581571"/>
          </a:xfrm>
          <a:prstGeom prst="rect">
            <a:avLst/>
          </a:prstGeom>
        </p:spPr>
      </p:pic>
      <p:grpSp>
        <p:nvGrpSpPr>
          <p:cNvPr id="11" name="Group 11">
            <a:extLst>
              <a:ext uri="{C183D7F6-B498-43B3-948B-1728B52AA6E4}">
                <adec:decorative xmlns:adec="http://schemas.microsoft.com/office/drawing/2017/decorative" val="1"/>
              </a:ext>
            </a:extLst>
          </p:cNvPr>
          <p:cNvGrpSpPr/>
          <p:nvPr/>
        </p:nvGrpSpPr>
        <p:grpSpPr>
          <a:xfrm>
            <a:off x="5565601" y="1606679"/>
            <a:ext cx="12827216"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3049338" cy="29460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637E5CB5-9F55-DABC-BC4E-C0BB3941AACD}"/>
              </a:ext>
              <a:ext uri="{C183D7F6-B498-43B3-948B-1728B52AA6E4}">
                <adec:decorative xmlns:adec="http://schemas.microsoft.com/office/drawing/2017/decorative" val="1"/>
              </a:ext>
            </a:extLst>
          </p:cNvPr>
          <p:cNvGrpSpPr/>
          <p:nvPr/>
        </p:nvGrpSpPr>
        <p:grpSpPr>
          <a:xfrm>
            <a:off x="3951414" y="1129570"/>
            <a:ext cx="14944755" cy="9050737"/>
            <a:chOff x="4666782" y="1073070"/>
            <a:chExt cx="14944755" cy="9050737"/>
          </a:xfrm>
        </p:grpSpPr>
        <p:grpSp>
          <p:nvGrpSpPr>
            <p:cNvPr id="15" name="Group 15"/>
            <p:cNvGrpSpPr/>
            <p:nvPr/>
          </p:nvGrpSpPr>
          <p:grpSpPr>
            <a:xfrm>
              <a:off x="4666782" y="1073070"/>
              <a:ext cx="2213507" cy="2213507"/>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18"/>
            <p:cNvGrpSpPr/>
            <p:nvPr/>
          </p:nvGrpSpPr>
          <p:grpSpPr>
            <a:xfrm>
              <a:off x="5732630" y="4484065"/>
              <a:ext cx="13583489" cy="1142614"/>
              <a:chOff x="0" y="0"/>
              <a:chExt cx="3049338" cy="256504"/>
            </a:xfrm>
          </p:grpSpPr>
          <p:sp>
            <p:nvSpPr>
              <p:cNvPr id="19" name="Freeform 19"/>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0" y="-38100"/>
                <a:ext cx="3049338" cy="29460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21"/>
            <p:cNvGrpSpPr/>
            <p:nvPr/>
          </p:nvGrpSpPr>
          <p:grpSpPr>
            <a:xfrm>
              <a:off x="4666782" y="4000498"/>
              <a:ext cx="2213507" cy="2213507"/>
              <a:chOff x="0" y="0"/>
              <a:chExt cx="812800" cy="812800"/>
            </a:xfrm>
          </p:grpSpPr>
          <p:sp>
            <p:nvSpPr>
              <p:cNvPr id="22" name="Freeform 22"/>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Freeform 24"/>
            <p:cNvSpPr/>
            <p:nvPr/>
          </p:nvSpPr>
          <p:spPr>
            <a:xfrm>
              <a:off x="5266101" y="1516225"/>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p:cNvSpPr txBox="1"/>
            <p:nvPr/>
          </p:nvSpPr>
          <p:spPr>
            <a:xfrm>
              <a:off x="7072936" y="1616688"/>
              <a:ext cx="11928439" cy="926857"/>
            </a:xfrm>
            <a:prstGeom prst="rect">
              <a:avLst/>
            </a:prstGeom>
          </p:spPr>
          <p:txBody>
            <a:bodyPr wrap="square" lIns="0" tIns="0" rIns="0" bIns="0" rtlCol="0" anchor="t">
              <a:spAutoFit/>
            </a:bodyPr>
            <a:lstStyle/>
            <a:p>
              <a:pPr marL="0" marR="0" lvl="0" indent="0" algn="just" defTabSz="914400" rtl="0" eaLnBrk="1" fontAlgn="auto" latinLnBrk="0" hangingPunct="1">
                <a:lnSpc>
                  <a:spcPts val="7637"/>
                </a:lnSpc>
                <a:spcBef>
                  <a:spcPct val="0"/>
                </a:spcBef>
                <a:spcAft>
                  <a:spcPts val="0"/>
                </a:spcAft>
                <a:buClrTx/>
                <a:buSzTx/>
                <a:buFontTx/>
                <a:buNone/>
                <a:tabLst/>
                <a:defRPr/>
              </a:pPr>
              <a:r>
                <a:rPr kumimoji="0" lang="en-US" sz="5455" b="0" i="0" u="none" strike="noStrike" kern="1200" cap="none" spc="0" normalizeH="0" baseline="0" noProof="0" dirty="0">
                  <a:ln>
                    <a:noFill/>
                  </a:ln>
                  <a:solidFill>
                    <a:srgbClr val="FFFFFF"/>
                  </a:solidFill>
                  <a:effectLst/>
                  <a:uLnTx/>
                  <a:uFillTx/>
                  <a:latin typeface="Poppins Medium"/>
                  <a:ea typeface="+mn-ea"/>
                  <a:cs typeface="+mn-cs"/>
                </a:rPr>
                <a:t>Draw on opportunities</a:t>
              </a:r>
            </a:p>
          </p:txBody>
        </p:sp>
        <p:sp>
          <p:nvSpPr>
            <p:cNvPr id="27" name="TextBox 27"/>
            <p:cNvSpPr txBox="1"/>
            <p:nvPr/>
          </p:nvSpPr>
          <p:spPr>
            <a:xfrm>
              <a:off x="7072936" y="4544116"/>
              <a:ext cx="12538601" cy="926857"/>
            </a:xfrm>
            <a:prstGeom prst="rect">
              <a:avLst/>
            </a:prstGeom>
          </p:spPr>
          <p:txBody>
            <a:bodyPr wrap="square" lIns="0" tIns="0" rIns="0" bIns="0" rtlCol="0" anchor="t">
              <a:spAutoFit/>
            </a:bodyPr>
            <a:lstStyle/>
            <a:p>
              <a:pPr marL="0" marR="0" lvl="0" indent="0" algn="just" defTabSz="914400" rtl="0" eaLnBrk="1" fontAlgn="auto" latinLnBrk="0" hangingPunct="1">
                <a:lnSpc>
                  <a:spcPts val="7637"/>
                </a:lnSpc>
                <a:spcBef>
                  <a:spcPct val="0"/>
                </a:spcBef>
                <a:spcAft>
                  <a:spcPts val="0"/>
                </a:spcAft>
                <a:buClrTx/>
                <a:buSzTx/>
                <a:buFontTx/>
                <a:buNone/>
                <a:tabLst/>
                <a:defRPr/>
              </a:pPr>
              <a:r>
                <a:rPr kumimoji="0" lang="en-US" sz="5455" b="0" i="0" u="none" strike="noStrike" kern="1200" cap="none" spc="0" normalizeH="0" baseline="0" noProof="0" dirty="0">
                  <a:ln>
                    <a:noFill/>
                  </a:ln>
                  <a:solidFill>
                    <a:srgbClr val="FFFFFF"/>
                  </a:solidFill>
                  <a:effectLst/>
                  <a:uLnTx/>
                  <a:uFillTx/>
                  <a:latin typeface="Poppins Medium"/>
                  <a:ea typeface="+mn-ea"/>
                  <a:cs typeface="+mn-cs"/>
                </a:rPr>
                <a:t>Community Curiosity</a:t>
              </a:r>
            </a:p>
          </p:txBody>
        </p:sp>
        <p:sp>
          <p:nvSpPr>
            <p:cNvPr id="28" name="TextBox 28"/>
            <p:cNvSpPr txBox="1"/>
            <p:nvPr/>
          </p:nvSpPr>
          <p:spPr>
            <a:xfrm>
              <a:off x="7072936" y="3067753"/>
              <a:ext cx="11778032" cy="700192"/>
            </a:xfrm>
            <a:prstGeom prst="rect">
              <a:avLst/>
            </a:prstGeom>
          </p:spPr>
          <p:txBody>
            <a:bodyPr wrap="square" lIns="0" tIns="0" rIns="0" bIns="0" rtlCol="0" anchor="t">
              <a:spAutoFit/>
            </a:bodyPr>
            <a:lstStyle/>
            <a:p>
              <a:pPr marL="0" marR="0" lvl="0" indent="0" algn="l" defTabSz="914400" rtl="0" eaLnBrk="1" fontAlgn="auto" latinLnBrk="0" hangingPunct="1">
                <a:lnSpc>
                  <a:spcPts val="275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oppins Medium"/>
                  <a:ea typeface="+mn-ea"/>
                  <a:cs typeface="+mn-cs"/>
                </a:rPr>
                <a:t>Wide range of training available in our core offer and via Durham Community Action that VCS can draw on, also opportunities in Safeguarding Week 2024.</a:t>
              </a:r>
            </a:p>
          </p:txBody>
        </p:sp>
        <p:sp>
          <p:nvSpPr>
            <p:cNvPr id="29" name="TextBox 29"/>
            <p:cNvSpPr txBox="1"/>
            <p:nvPr/>
          </p:nvSpPr>
          <p:spPr>
            <a:xfrm>
              <a:off x="7072936" y="6033522"/>
              <a:ext cx="11625632" cy="700192"/>
            </a:xfrm>
            <a:prstGeom prst="rect">
              <a:avLst/>
            </a:prstGeom>
          </p:spPr>
          <p:txBody>
            <a:bodyPr wrap="square" lIns="0" tIns="0" rIns="0" bIns="0" rtlCol="0" anchor="t">
              <a:spAutoFit/>
            </a:bodyPr>
            <a:lstStyle/>
            <a:p>
              <a:pPr marL="0" marR="0" lvl="0" indent="0" algn="l" defTabSz="914400" rtl="0" eaLnBrk="1" fontAlgn="auto" latinLnBrk="0" hangingPunct="1">
                <a:lnSpc>
                  <a:spcPts val="2750"/>
                </a:lnSpc>
                <a:spcBef>
                  <a:spcPct val="0"/>
                </a:spcBef>
                <a:spcAft>
                  <a:spcPts val="0"/>
                </a:spcAft>
                <a:buClrTx/>
                <a:buSzTx/>
                <a:buFontTx/>
                <a:buNone/>
                <a:tabLst/>
                <a:defRPr/>
              </a:pPr>
              <a:r>
                <a:rPr lang="en-US" sz="2000" dirty="0">
                  <a:solidFill>
                    <a:srgbClr val="000000"/>
                  </a:solidFill>
                  <a:latin typeface="Poppins Medium"/>
                </a:rPr>
                <a:t>The VCS are a valuable stakeholder in being alert to and raising concerns, its everybody’s responsibility to safeguard. </a:t>
              </a:r>
              <a:endParaRPr kumimoji="0" lang="en-US" sz="2000" b="0" i="0" u="none" strike="noStrike" kern="1200" cap="none" spc="0" normalizeH="0" baseline="0" noProof="0" dirty="0">
                <a:ln>
                  <a:noFill/>
                </a:ln>
                <a:solidFill>
                  <a:srgbClr val="000000"/>
                </a:solidFill>
                <a:effectLst/>
                <a:uLnTx/>
                <a:uFillTx/>
                <a:latin typeface="Poppins Medium"/>
                <a:ea typeface="+mn-ea"/>
                <a:cs typeface="+mn-cs"/>
              </a:endParaRPr>
            </a:p>
          </p:txBody>
        </p:sp>
        <p:sp>
          <p:nvSpPr>
            <p:cNvPr id="35" name="Freeform 25">
              <a:extLst>
                <a:ext uri="{FF2B5EF4-FFF2-40B4-BE49-F238E27FC236}">
                  <a16:creationId xmlns:a16="http://schemas.microsoft.com/office/drawing/2014/main" id="{E08C0A73-42D2-334D-8CF2-2CB72EA27256}"/>
                </a:ext>
              </a:extLst>
            </p:cNvPr>
            <p:cNvSpPr/>
            <p:nvPr/>
          </p:nvSpPr>
          <p:spPr>
            <a:xfrm>
              <a:off x="5379648" y="4603015"/>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18">
              <a:extLst>
                <a:ext uri="{FF2B5EF4-FFF2-40B4-BE49-F238E27FC236}">
                  <a16:creationId xmlns:a16="http://schemas.microsoft.com/office/drawing/2014/main" id="{E1003853-0F35-A096-DC0F-FBCD13A73E96}"/>
                </a:ext>
              </a:extLst>
            </p:cNvPr>
            <p:cNvGrpSpPr/>
            <p:nvPr/>
          </p:nvGrpSpPr>
          <p:grpSpPr>
            <a:xfrm>
              <a:off x="5732630" y="7715050"/>
              <a:ext cx="13583489" cy="1142614"/>
              <a:chOff x="0" y="0"/>
              <a:chExt cx="3049338" cy="256504"/>
            </a:xfrm>
          </p:grpSpPr>
          <p:sp>
            <p:nvSpPr>
              <p:cNvPr id="38" name="Freeform 19">
                <a:extLst>
                  <a:ext uri="{FF2B5EF4-FFF2-40B4-BE49-F238E27FC236}">
                    <a16:creationId xmlns:a16="http://schemas.microsoft.com/office/drawing/2014/main" id="{5BA6C128-7041-6470-F651-CE9484603882}"/>
                  </a:ext>
                </a:extLst>
              </p:cNvPr>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20">
                <a:extLst>
                  <a:ext uri="{FF2B5EF4-FFF2-40B4-BE49-F238E27FC236}">
                    <a16:creationId xmlns:a16="http://schemas.microsoft.com/office/drawing/2014/main" id="{2FD8B8B5-0443-9DE6-3941-745EA9347270}"/>
                  </a:ext>
                </a:extLst>
              </p:cNvPr>
              <p:cNvSpPr txBox="1"/>
              <p:nvPr/>
            </p:nvSpPr>
            <p:spPr>
              <a:xfrm>
                <a:off x="0" y="-38100"/>
                <a:ext cx="3049338" cy="29460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0" name="Group 21">
              <a:extLst>
                <a:ext uri="{FF2B5EF4-FFF2-40B4-BE49-F238E27FC236}">
                  <a16:creationId xmlns:a16="http://schemas.microsoft.com/office/drawing/2014/main" id="{F9698903-582A-396B-976C-48ED2949A717}"/>
                </a:ext>
              </a:extLst>
            </p:cNvPr>
            <p:cNvGrpSpPr/>
            <p:nvPr/>
          </p:nvGrpSpPr>
          <p:grpSpPr>
            <a:xfrm>
              <a:off x="4666782" y="7231483"/>
              <a:ext cx="2213507" cy="2213507"/>
              <a:chOff x="0" y="0"/>
              <a:chExt cx="812800" cy="812800"/>
            </a:xfrm>
          </p:grpSpPr>
          <p:sp>
            <p:nvSpPr>
              <p:cNvPr id="41" name="Freeform 22">
                <a:extLst>
                  <a:ext uri="{FF2B5EF4-FFF2-40B4-BE49-F238E27FC236}">
                    <a16:creationId xmlns:a16="http://schemas.microsoft.com/office/drawing/2014/main" id="{5FBE367A-3716-D424-8B84-F3CE5CD3CF3F}"/>
                  </a:ext>
                </a:extLst>
              </p:cNvPr>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05F8F54F-0400-17A3-E8DF-0896BF672CC0}"/>
                  </a:ext>
                </a:extLst>
              </p:cNvPr>
              <p:cNvSpPr txBox="1"/>
              <p:nvPr/>
            </p:nvSpPr>
            <p:spPr>
              <a:xfrm>
                <a:off x="139700" y="101600"/>
                <a:ext cx="533400" cy="571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4" name="TextBox 27">
              <a:extLst>
                <a:ext uri="{FF2B5EF4-FFF2-40B4-BE49-F238E27FC236}">
                  <a16:creationId xmlns:a16="http://schemas.microsoft.com/office/drawing/2014/main" id="{6461F66A-0490-23A1-3697-4D1F6A9D3CB0}"/>
                </a:ext>
              </a:extLst>
            </p:cNvPr>
            <p:cNvSpPr txBox="1"/>
            <p:nvPr/>
          </p:nvSpPr>
          <p:spPr>
            <a:xfrm>
              <a:off x="6977344" y="7782429"/>
              <a:ext cx="12538601" cy="926857"/>
            </a:xfrm>
            <a:prstGeom prst="rect">
              <a:avLst/>
            </a:prstGeom>
          </p:spPr>
          <p:txBody>
            <a:bodyPr wrap="square" lIns="0" tIns="0" rIns="0" bIns="0" rtlCol="0" anchor="t">
              <a:spAutoFit/>
            </a:bodyPr>
            <a:lstStyle/>
            <a:p>
              <a:pPr marL="0" marR="0" lvl="0" indent="0" algn="just" defTabSz="914400" rtl="0" eaLnBrk="1" fontAlgn="auto" latinLnBrk="0" hangingPunct="1">
                <a:lnSpc>
                  <a:spcPts val="7637"/>
                </a:lnSpc>
                <a:spcBef>
                  <a:spcPct val="0"/>
                </a:spcBef>
                <a:spcAft>
                  <a:spcPts val="0"/>
                </a:spcAft>
                <a:buClrTx/>
                <a:buSzTx/>
                <a:buFontTx/>
                <a:buNone/>
                <a:tabLst/>
                <a:defRPr/>
              </a:pPr>
              <a:r>
                <a:rPr kumimoji="0" lang="en-US" sz="5455" b="0" i="0" u="none" strike="noStrike" kern="1200" cap="none" spc="0" normalizeH="0" baseline="0" noProof="0" dirty="0">
                  <a:ln>
                    <a:noFill/>
                  </a:ln>
                  <a:solidFill>
                    <a:srgbClr val="FFFFFF"/>
                  </a:solidFill>
                  <a:effectLst/>
                  <a:uLnTx/>
                  <a:uFillTx/>
                  <a:latin typeface="Poppins Medium"/>
                  <a:ea typeface="+mn-ea"/>
                  <a:cs typeface="+mn-cs"/>
                </a:rPr>
                <a:t>Community Engagement</a:t>
              </a:r>
            </a:p>
          </p:txBody>
        </p:sp>
        <p:sp>
          <p:nvSpPr>
            <p:cNvPr id="46" name="TextBox 29">
              <a:extLst>
                <a:ext uri="{FF2B5EF4-FFF2-40B4-BE49-F238E27FC236}">
                  <a16:creationId xmlns:a16="http://schemas.microsoft.com/office/drawing/2014/main" id="{035B1ABB-94CE-2C72-81F2-A52DE00CF6C6}"/>
                </a:ext>
              </a:extLst>
            </p:cNvPr>
            <p:cNvSpPr txBox="1"/>
            <p:nvPr/>
          </p:nvSpPr>
          <p:spPr>
            <a:xfrm>
              <a:off x="6977343" y="9064543"/>
              <a:ext cx="12024031" cy="1059264"/>
            </a:xfrm>
            <a:prstGeom prst="rect">
              <a:avLst/>
            </a:prstGeom>
          </p:spPr>
          <p:txBody>
            <a:bodyPr wrap="square" lIns="0" tIns="0" rIns="0" bIns="0" rtlCol="0" anchor="t">
              <a:spAutoFit/>
            </a:bodyPr>
            <a:lstStyle/>
            <a:p>
              <a:pPr marL="0" marR="0" lvl="0" indent="0" algn="l" defTabSz="914400" rtl="0" eaLnBrk="1" fontAlgn="auto" latinLnBrk="0" hangingPunct="1">
                <a:lnSpc>
                  <a:spcPts val="275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oppins Medium"/>
                  <a:ea typeface="+mn-ea"/>
                  <a:cs typeface="+mn-cs"/>
                </a:rPr>
                <a:t>Upcoming events in 2024 that VCS welcome to attend and participate, </a:t>
              </a:r>
              <a:r>
                <a:rPr lang="en-US" sz="2000" dirty="0">
                  <a:solidFill>
                    <a:srgbClr val="000000"/>
                  </a:solidFill>
                  <a:latin typeface="Poppins Medium"/>
                </a:rPr>
                <a:t>with key messages on safeguarding picture in North, South, East, West and Central Durham and for adults keeping safe.</a:t>
              </a:r>
              <a:endParaRPr kumimoji="0" lang="en-US" sz="2000" b="0" i="0" u="none" strike="noStrike" kern="1200" cap="none" spc="0" normalizeH="0" baseline="0" noProof="0" dirty="0">
                <a:ln>
                  <a:noFill/>
                </a:ln>
                <a:solidFill>
                  <a:srgbClr val="000000"/>
                </a:solidFill>
                <a:effectLst/>
                <a:uLnTx/>
                <a:uFillTx/>
                <a:latin typeface="Poppins Medium"/>
                <a:ea typeface="+mn-ea"/>
                <a:cs typeface="+mn-cs"/>
              </a:endParaRPr>
            </a:p>
          </p:txBody>
        </p:sp>
      </p:grpSp>
      <p:pic>
        <p:nvPicPr>
          <p:cNvPr id="49" name="Graphic 48" descr="Document with solid fill">
            <a:extLst>
              <a:ext uri="{FF2B5EF4-FFF2-40B4-BE49-F238E27FC236}">
                <a16:creationId xmlns:a16="http://schemas.microsoft.com/office/drawing/2014/main" id="{0AE5F244-BCFD-07B3-F02B-4B894ABB52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3219" y="7994080"/>
            <a:ext cx="914400" cy="914400"/>
          </a:xfrm>
          <a:prstGeom prst="rect">
            <a:avLst/>
          </a:prstGeom>
        </p:spPr>
      </p:pic>
    </p:spTree>
    <p:extLst>
      <p:ext uri="{BB962C8B-B14F-4D97-AF65-F5344CB8AC3E}">
        <p14:creationId xmlns:p14="http://schemas.microsoft.com/office/powerpoint/2010/main" val="77921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20478D"/>
            </a:solidFill>
          </p:spPr>
          <p:txBody>
            <a:bodyPr/>
            <a:lstStyle/>
            <a:p>
              <a:endParaRPr lang="en-GB"/>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29315D"/>
            </a:solidFill>
          </p:spPr>
          <p:txBody>
            <a:bodyPr/>
            <a:lstStyle/>
            <a:p>
              <a:endParaRPr lang="en-GB"/>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dirty="0"/>
            </a:p>
          </p:txBody>
        </p:sp>
      </p:grpSp>
      <p:sp>
        <p:nvSpPr>
          <p:cNvPr id="10" name="Freeform 10">
            <a:extLst>
              <a:ext uri="{C183D7F6-B498-43B3-948B-1728B52AA6E4}">
                <adec:decorative xmlns:adec="http://schemas.microsoft.com/office/drawing/2017/decorative" val="1"/>
              </a:ext>
            </a:extLst>
          </p:cNvPr>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a:extLst>
              <a:ext uri="{C183D7F6-B498-43B3-948B-1728B52AA6E4}">
                <adec:decorative xmlns:adec="http://schemas.microsoft.com/office/drawing/2017/decorative" val="1"/>
              </a:ext>
            </a:extLst>
          </p:cNvPr>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2" name="Group 12">
            <a:extLst>
              <a:ext uri="{C183D7F6-B498-43B3-948B-1728B52AA6E4}">
                <adec:decorative xmlns:adec="http://schemas.microsoft.com/office/drawing/2017/decorative" val="1"/>
              </a:ext>
            </a:extLst>
          </p:cNvPr>
          <p:cNvGrpSpPr/>
          <p:nvPr/>
        </p:nvGrpSpPr>
        <p:grpSpPr>
          <a:xfrm>
            <a:off x="1303801" y="2353149"/>
            <a:ext cx="432044" cy="4320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15" name="Group 15">
            <a:extLst>
              <a:ext uri="{C183D7F6-B498-43B3-948B-1728B52AA6E4}">
                <adec:decorative xmlns:adec="http://schemas.microsoft.com/office/drawing/2017/decorative" val="1"/>
              </a:ext>
            </a:extLst>
          </p:cNvPr>
          <p:cNvGrpSpPr/>
          <p:nvPr/>
        </p:nvGrpSpPr>
        <p:grpSpPr>
          <a:xfrm>
            <a:off x="1246065" y="7456654"/>
            <a:ext cx="432044" cy="4320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18" name="Group 18">
            <a:extLst>
              <a:ext uri="{C183D7F6-B498-43B3-948B-1728B52AA6E4}">
                <adec:decorative xmlns:adec="http://schemas.microsoft.com/office/drawing/2017/decorative" val="1"/>
              </a:ext>
            </a:extLst>
          </p:cNvPr>
          <p:cNvGrpSpPr/>
          <p:nvPr/>
        </p:nvGrpSpPr>
        <p:grpSpPr>
          <a:xfrm>
            <a:off x="103827" y="9089590"/>
            <a:ext cx="2831992" cy="283199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1" name="Group 21">
            <a:extLst>
              <a:ext uri="{C183D7F6-B498-43B3-948B-1728B52AA6E4}">
                <adec:decorative xmlns:adec="http://schemas.microsoft.com/office/drawing/2017/decorative" val="1"/>
              </a:ext>
            </a:extLst>
          </p:cNvPr>
          <p:cNvGrpSpPr/>
          <p:nvPr/>
        </p:nvGrpSpPr>
        <p:grpSpPr>
          <a:xfrm>
            <a:off x="1823139" y="435103"/>
            <a:ext cx="1187194" cy="118719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4" name="Group 24">
            <a:extLst>
              <a:ext uri="{C183D7F6-B498-43B3-948B-1728B52AA6E4}">
                <adec:decorative xmlns:adec="http://schemas.microsoft.com/office/drawing/2017/decorative" val="1"/>
              </a:ext>
            </a:extLst>
          </p:cNvPr>
          <p:cNvGrpSpPr/>
          <p:nvPr/>
        </p:nvGrpSpPr>
        <p:grpSpPr>
          <a:xfrm>
            <a:off x="7517484" y="8711283"/>
            <a:ext cx="1050577" cy="105057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27" name="Group 27">
            <a:extLst>
              <a:ext uri="{C183D7F6-B498-43B3-948B-1728B52AA6E4}">
                <adec:decorative xmlns:adec="http://schemas.microsoft.com/office/drawing/2017/decorative" val="1"/>
              </a:ext>
            </a:extLst>
          </p:cNvPr>
          <p:cNvGrpSpPr/>
          <p:nvPr/>
        </p:nvGrpSpPr>
        <p:grpSpPr>
          <a:xfrm>
            <a:off x="8042772" y="-897152"/>
            <a:ext cx="1794303" cy="179430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dirty="0"/>
            </a:p>
          </p:txBody>
        </p:sp>
      </p:grpSp>
      <p:sp>
        <p:nvSpPr>
          <p:cNvPr id="30" name="Freeform 30">
            <a:extLst>
              <a:ext uri="{C183D7F6-B498-43B3-948B-1728B52AA6E4}">
                <adec:decorative xmlns:adec="http://schemas.microsoft.com/office/drawing/2017/decorative" val="1"/>
              </a:ext>
            </a:extLst>
          </p:cNvPr>
          <p:cNvSpPr/>
          <p:nvPr/>
        </p:nvSpPr>
        <p:spPr>
          <a:xfrm>
            <a:off x="10136677" y="5047443"/>
            <a:ext cx="9897851" cy="1837418"/>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1" name="Freeform 31">
            <a:extLst>
              <a:ext uri="{C183D7F6-B498-43B3-948B-1728B52AA6E4}">
                <adec:decorative xmlns:adec="http://schemas.microsoft.com/office/drawing/2017/decorative" val="1"/>
              </a:ext>
            </a:extLst>
          </p:cNvPr>
          <p:cNvSpPr/>
          <p:nvPr/>
        </p:nvSpPr>
        <p:spPr>
          <a:xfrm>
            <a:off x="2416736" y="2966591"/>
            <a:ext cx="3918270" cy="3918270"/>
          </a:xfrm>
          <a:custGeom>
            <a:avLst/>
            <a:gdLst/>
            <a:ahLst/>
            <a:cxnLst/>
            <a:rect l="l" t="t" r="r" b="b"/>
            <a:pathLst>
              <a:path w="3918270" h="3918270">
                <a:moveTo>
                  <a:pt x="0" y="0"/>
                </a:moveTo>
                <a:lnTo>
                  <a:pt x="3918270" y="0"/>
                </a:lnTo>
                <a:lnTo>
                  <a:pt x="3918270" y="3918270"/>
                </a:lnTo>
                <a:lnTo>
                  <a:pt x="0" y="3918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2" name="TextBox 32"/>
          <p:cNvSpPr txBox="1">
            <a:spLocks noGrp="1"/>
          </p:cNvSpPr>
          <p:nvPr>
            <p:ph type="title" idx="4294967295"/>
          </p:nvPr>
        </p:nvSpPr>
        <p:spPr>
          <a:xfrm>
            <a:off x="10665618" y="5175421"/>
            <a:ext cx="5970332" cy="12567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9839"/>
              </a:lnSpc>
              <a:spcBef>
                <a:spcPts val="0"/>
              </a:spcBef>
              <a:spcAft>
                <a:spcPts val="0"/>
              </a:spcAft>
              <a:buClrTx/>
              <a:buSzTx/>
              <a:buFontTx/>
              <a:buNone/>
              <a:tabLst/>
              <a:defRPr/>
            </a:pPr>
            <a:r>
              <a:rPr kumimoji="0" lang="en-US" sz="8199" b="0" i="0" u="none" strike="noStrike" kern="1200" cap="none" spc="0" normalizeH="0" baseline="0" noProof="0" dirty="0">
                <a:ln>
                  <a:noFill/>
                </a:ln>
                <a:solidFill>
                  <a:srgbClr val="FFFFFF"/>
                </a:solidFill>
                <a:effectLst/>
                <a:uLnTx/>
                <a:uFillTx/>
                <a:latin typeface="Poppins Bold"/>
                <a:ea typeface="+mn-ea"/>
                <a:cs typeface="+mn-cs"/>
              </a:rPr>
              <a:t>Discussion</a:t>
            </a:r>
          </a:p>
        </p:txBody>
      </p:sp>
    </p:spTree>
    <p:extLst>
      <p:ext uri="{BB962C8B-B14F-4D97-AF65-F5344CB8AC3E}">
        <p14:creationId xmlns:p14="http://schemas.microsoft.com/office/powerpoint/2010/main" val="369956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1002762" y="5118753"/>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028700" y="7329722"/>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a:spLocks noGrp="1"/>
          </p:cNvSpPr>
          <p:nvPr>
            <p:ph type="title" idx="4294967295"/>
          </p:nvPr>
        </p:nvSpPr>
        <p:spPr>
          <a:xfrm>
            <a:off x="1870049" y="2688134"/>
            <a:ext cx="6819900" cy="9362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99"/>
              </a:lnSpc>
              <a:spcBef>
                <a:spcPct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Contacts</a:t>
            </a:r>
            <a:endParaRPr kumimoji="0" lang="en-US" sz="4500" b="0" i="0" u="none" strike="noStrike" kern="1200" cap="none" spc="0" normalizeH="0" baseline="0" noProof="0" dirty="0">
              <a:ln>
                <a:noFill/>
              </a:ln>
              <a:solidFill>
                <a:srgbClr val="29315D"/>
              </a:solidFill>
              <a:effectLst/>
              <a:uLnTx/>
              <a:uFillTx/>
              <a:latin typeface="Poppins Heavy"/>
              <a:ea typeface="+mn-ea"/>
              <a:cs typeface="+mn-cs"/>
            </a:endParaRPr>
          </a:p>
        </p:txBody>
      </p:sp>
      <p:grpSp>
        <p:nvGrpSpPr>
          <p:cNvPr id="3" name="Group 3"/>
          <p:cNvGrpSpPr/>
          <p:nvPr/>
        </p:nvGrpSpPr>
        <p:grpSpPr>
          <a:xfrm>
            <a:off x="1440203" y="5321179"/>
            <a:ext cx="9773743" cy="599997"/>
            <a:chOff x="0" y="0"/>
            <a:chExt cx="7927090" cy="698500"/>
          </a:xfrm>
        </p:grpSpPr>
        <p:sp>
          <p:nvSpPr>
            <p:cNvPr id="4" name="Freeform 4"/>
            <p:cNvSpPr/>
            <p:nvPr/>
          </p:nvSpPr>
          <p:spPr>
            <a:xfrm>
              <a:off x="21833" y="0"/>
              <a:ext cx="7883425" cy="698500"/>
            </a:xfrm>
            <a:custGeom>
              <a:avLst/>
              <a:gdLst/>
              <a:ahLst/>
              <a:cxnLst/>
              <a:rect l="l" t="t" r="r" b="b"/>
              <a:pathLst>
                <a:path w="7883425" h="698500">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002060"/>
            </a:solidFill>
          </p:spPr>
          <p:txBody>
            <a:bodyPr/>
            <a:lstStyle/>
            <a:p>
              <a:endParaRPr lang="en-GB"/>
            </a:p>
          </p:txBody>
        </p:sp>
        <p:sp>
          <p:nvSpPr>
            <p:cNvPr id="5" name="TextBox 5"/>
            <p:cNvSpPr txBox="1"/>
            <p:nvPr/>
          </p:nvSpPr>
          <p:spPr>
            <a:xfrm>
              <a:off x="114300" y="-38100"/>
              <a:ext cx="7698490" cy="736600"/>
            </a:xfrm>
            <a:prstGeom prst="rect">
              <a:avLst/>
            </a:prstGeom>
          </p:spPr>
          <p:txBody>
            <a:bodyPr lIns="50800" tIns="50800" rIns="50800" bIns="50800" rtlCol="0" anchor="ctr"/>
            <a:lstStyle/>
            <a:p>
              <a:pPr algn="ctr">
                <a:lnSpc>
                  <a:spcPts val="3359"/>
                </a:lnSpc>
              </a:pPr>
              <a:endParaRPr dirty="0"/>
            </a:p>
          </p:txBody>
        </p:sp>
      </p:grpSp>
      <p:grpSp>
        <p:nvGrpSpPr>
          <p:cNvPr id="11" name="Group 11"/>
          <p:cNvGrpSpPr/>
          <p:nvPr/>
        </p:nvGrpSpPr>
        <p:grpSpPr>
          <a:xfrm>
            <a:off x="1550440" y="7516999"/>
            <a:ext cx="9663506" cy="599997"/>
            <a:chOff x="0" y="0"/>
            <a:chExt cx="7837681" cy="698500"/>
          </a:xfrm>
        </p:grpSpPr>
        <p:sp>
          <p:nvSpPr>
            <p:cNvPr id="12" name="Freeform 12"/>
            <p:cNvSpPr/>
            <p:nvPr/>
          </p:nvSpPr>
          <p:spPr>
            <a:xfrm>
              <a:off x="22082" y="0"/>
              <a:ext cx="7793518" cy="698500"/>
            </a:xfrm>
            <a:custGeom>
              <a:avLst/>
              <a:gdLst/>
              <a:ahLst/>
              <a:cxnLst/>
              <a:rect l="l" t="t" r="r" b="b"/>
              <a:pathLst>
                <a:path w="7793518" h="698500">
                  <a:moveTo>
                    <a:pt x="7757769" y="448646"/>
                  </a:moveTo>
                  <a:lnTo>
                    <a:pt x="7670230" y="599104"/>
                  </a:lnTo>
                  <a:cubicBezTo>
                    <a:pt x="7634426" y="660642"/>
                    <a:pt x="7568600" y="698500"/>
                    <a:pt x="7497404" y="698500"/>
                  </a:cubicBezTo>
                  <a:lnTo>
                    <a:pt x="296113" y="698500"/>
                  </a:lnTo>
                  <a:cubicBezTo>
                    <a:pt x="224917" y="698500"/>
                    <a:pt x="159092" y="660642"/>
                    <a:pt x="123288" y="599104"/>
                  </a:cubicBezTo>
                  <a:lnTo>
                    <a:pt x="35748" y="448646"/>
                  </a:lnTo>
                  <a:cubicBezTo>
                    <a:pt x="0" y="387203"/>
                    <a:pt x="0" y="311297"/>
                    <a:pt x="35748" y="249854"/>
                  </a:cubicBezTo>
                  <a:lnTo>
                    <a:pt x="123288" y="99396"/>
                  </a:lnTo>
                  <a:cubicBezTo>
                    <a:pt x="159092" y="37858"/>
                    <a:pt x="224917" y="0"/>
                    <a:pt x="296113" y="0"/>
                  </a:cubicBezTo>
                  <a:lnTo>
                    <a:pt x="7497404" y="0"/>
                  </a:lnTo>
                  <a:cubicBezTo>
                    <a:pt x="7568600" y="0"/>
                    <a:pt x="7634426" y="37858"/>
                    <a:pt x="7670230" y="99396"/>
                  </a:cubicBezTo>
                  <a:lnTo>
                    <a:pt x="7757769" y="249854"/>
                  </a:lnTo>
                  <a:cubicBezTo>
                    <a:pt x="7793518" y="311297"/>
                    <a:pt x="7793518" y="387203"/>
                    <a:pt x="7757769" y="448646"/>
                  </a:cubicBezTo>
                  <a:close/>
                </a:path>
              </a:pathLst>
            </a:custGeom>
            <a:solidFill>
              <a:srgbClr val="002060"/>
            </a:solidFill>
          </p:spPr>
          <p:txBody>
            <a:bodyPr/>
            <a:lstStyle/>
            <a:p>
              <a:endParaRPr lang="en-GB"/>
            </a:p>
          </p:txBody>
        </p:sp>
        <p:sp>
          <p:nvSpPr>
            <p:cNvPr id="13" name="TextBox 13"/>
            <p:cNvSpPr txBox="1"/>
            <p:nvPr/>
          </p:nvSpPr>
          <p:spPr>
            <a:xfrm>
              <a:off x="114300" y="-38100"/>
              <a:ext cx="7609081" cy="736600"/>
            </a:xfrm>
            <a:prstGeom prst="rect">
              <a:avLst/>
            </a:prstGeom>
          </p:spPr>
          <p:txBody>
            <a:bodyPr lIns="50800" tIns="50800" rIns="50800" bIns="50800" rtlCol="0" anchor="ctr"/>
            <a:lstStyle/>
            <a:p>
              <a:pPr algn="ctr">
                <a:lnSpc>
                  <a:spcPts val="3359"/>
                </a:lnSpc>
              </a:pPr>
              <a:endParaRPr dirty="0"/>
            </a:p>
          </p:txBody>
        </p:sp>
      </p:grpSp>
      <p:grpSp>
        <p:nvGrpSpPr>
          <p:cNvPr id="15" name="Group 15"/>
          <p:cNvGrpSpPr/>
          <p:nvPr/>
        </p:nvGrpSpPr>
        <p:grpSpPr>
          <a:xfrm>
            <a:off x="1440203" y="6403402"/>
            <a:ext cx="9773743" cy="599997"/>
            <a:chOff x="0" y="0"/>
            <a:chExt cx="7927090" cy="698500"/>
          </a:xfrm>
        </p:grpSpPr>
        <p:sp>
          <p:nvSpPr>
            <p:cNvPr id="16" name="Freeform 16"/>
            <p:cNvSpPr/>
            <p:nvPr/>
          </p:nvSpPr>
          <p:spPr>
            <a:xfrm>
              <a:off x="21833" y="0"/>
              <a:ext cx="7883425" cy="698500"/>
            </a:xfrm>
            <a:custGeom>
              <a:avLst/>
              <a:gdLst/>
              <a:ahLst/>
              <a:cxnLst/>
              <a:rect l="l" t="t" r="r" b="b"/>
              <a:pathLst>
                <a:path w="7883425" h="698500">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002060"/>
            </a:solidFill>
          </p:spPr>
          <p:txBody>
            <a:bodyPr/>
            <a:lstStyle/>
            <a:p>
              <a:endParaRPr lang="en-GB"/>
            </a:p>
          </p:txBody>
        </p:sp>
        <p:sp>
          <p:nvSpPr>
            <p:cNvPr id="17" name="TextBox 17"/>
            <p:cNvSpPr txBox="1"/>
            <p:nvPr/>
          </p:nvSpPr>
          <p:spPr>
            <a:xfrm>
              <a:off x="114300" y="-38100"/>
              <a:ext cx="7698490" cy="736600"/>
            </a:xfrm>
            <a:prstGeom prst="rect">
              <a:avLst/>
            </a:prstGeom>
          </p:spPr>
          <p:txBody>
            <a:bodyPr lIns="50800" tIns="50800" rIns="50800" bIns="50800" rtlCol="0" anchor="ctr"/>
            <a:lstStyle/>
            <a:p>
              <a:pPr algn="ctr">
                <a:lnSpc>
                  <a:spcPts val="3359"/>
                </a:lnSpc>
              </a:pPr>
              <a:endParaRPr dirty="0"/>
            </a:p>
          </p:txBody>
        </p:sp>
      </p:grpSp>
      <p:sp>
        <p:nvSpPr>
          <p:cNvPr id="18" name="Freeform 18"/>
          <p:cNvSpPr/>
          <p:nvPr/>
        </p:nvSpPr>
        <p:spPr>
          <a:xfrm>
            <a:off x="1028013" y="6251594"/>
            <a:ext cx="974551" cy="815906"/>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Freeform 20"/>
          <p:cNvSpPr/>
          <p:nvPr/>
        </p:nvSpPr>
        <p:spPr>
          <a:xfrm>
            <a:off x="1180599" y="5277220"/>
            <a:ext cx="690889" cy="598662"/>
          </a:xfrm>
          <a:custGeom>
            <a:avLst/>
            <a:gdLst/>
            <a:ahLst/>
            <a:cxnLst/>
            <a:rect l="l" t="t" r="r" b="b"/>
            <a:pathLst>
              <a:path w="711025" h="687917">
                <a:moveTo>
                  <a:pt x="0" y="0"/>
                </a:moveTo>
                <a:lnTo>
                  <a:pt x="711025" y="0"/>
                </a:lnTo>
                <a:lnTo>
                  <a:pt x="711025" y="687916"/>
                </a:lnTo>
                <a:lnTo>
                  <a:pt x="0" y="6879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6" name="TextBox 26"/>
          <p:cNvSpPr txBox="1"/>
          <p:nvPr/>
        </p:nvSpPr>
        <p:spPr>
          <a:xfrm>
            <a:off x="2821811" y="6372842"/>
            <a:ext cx="7568427" cy="475836"/>
          </a:xfrm>
          <a:prstGeom prst="rect">
            <a:avLst/>
          </a:prstGeom>
        </p:spPr>
        <p:txBody>
          <a:bodyPr lIns="0" tIns="0" rIns="0" bIns="0" rtlCol="0" anchor="t">
            <a:spAutoFit/>
          </a:bodyPr>
          <a:lstStyle/>
          <a:p>
            <a:pPr algn="l">
              <a:lnSpc>
                <a:spcPts val="3927"/>
              </a:lnSpc>
              <a:spcBef>
                <a:spcPct val="0"/>
              </a:spcBef>
            </a:pPr>
            <a:r>
              <a:rPr lang="en-US" sz="2805" dirty="0">
                <a:solidFill>
                  <a:schemeClr val="bg1"/>
                </a:solidFill>
                <a:latin typeface="Poppins Medium"/>
                <a:hlinkClick r:id="rId9">
                  <a:extLst>
                    <a:ext uri="{A12FA001-AC4F-418D-AE19-62706E023703}">
                      <ahyp:hlinkClr xmlns:ahyp="http://schemas.microsoft.com/office/drawing/2018/hyperlinkcolor" val="tx"/>
                    </a:ext>
                  </a:extLst>
                </a:hlinkClick>
              </a:rPr>
              <a:t>Durham County Council </a:t>
            </a:r>
            <a:endParaRPr lang="en-US" sz="2805" dirty="0">
              <a:solidFill>
                <a:schemeClr val="bg1"/>
              </a:solidFill>
              <a:latin typeface="Poppins Medium"/>
            </a:endParaRPr>
          </a:p>
        </p:txBody>
      </p:sp>
      <p:sp>
        <p:nvSpPr>
          <p:cNvPr id="27" name="TextBox 27"/>
          <p:cNvSpPr txBox="1"/>
          <p:nvPr/>
        </p:nvSpPr>
        <p:spPr>
          <a:xfrm>
            <a:off x="2918313" y="7504100"/>
            <a:ext cx="7978286" cy="475579"/>
          </a:xfrm>
          <a:prstGeom prst="rect">
            <a:avLst/>
          </a:prstGeom>
        </p:spPr>
        <p:txBody>
          <a:bodyPr wrap="square" lIns="0" tIns="0" rIns="0" bIns="0" rtlCol="0" anchor="t">
            <a:spAutoFit/>
          </a:bodyPr>
          <a:lstStyle/>
          <a:p>
            <a:pPr algn="l">
              <a:lnSpc>
                <a:spcPts val="3919"/>
              </a:lnSpc>
              <a:spcBef>
                <a:spcPct val="0"/>
              </a:spcBef>
            </a:pPr>
            <a:r>
              <a:rPr lang="en-US" sz="2799" dirty="0">
                <a:solidFill>
                  <a:schemeClr val="bg1"/>
                </a:solidFill>
                <a:latin typeface="Poppins Medium"/>
                <a:hlinkClick r:id="rId10">
                  <a:extLst>
                    <a:ext uri="{A12FA001-AC4F-418D-AE19-62706E023703}">
                      <ahyp:hlinkClr xmlns:ahyp="http://schemas.microsoft.com/office/drawing/2018/hyperlinkcolor" val="tx"/>
                    </a:ext>
                  </a:extLst>
                </a:hlinkClick>
              </a:rPr>
              <a:t>Durham Safeguarding Adults Partnership</a:t>
            </a:r>
            <a:endParaRPr lang="en-US" sz="2799" dirty="0">
              <a:solidFill>
                <a:schemeClr val="bg1"/>
              </a:solidFill>
              <a:latin typeface="Poppins Medium"/>
            </a:endParaRPr>
          </a:p>
        </p:txBody>
      </p:sp>
      <p:sp>
        <p:nvSpPr>
          <p:cNvPr id="28" name="TextBox 28"/>
          <p:cNvSpPr txBox="1"/>
          <p:nvPr/>
        </p:nvSpPr>
        <p:spPr>
          <a:xfrm>
            <a:off x="2918313" y="5308280"/>
            <a:ext cx="7978286" cy="475836"/>
          </a:xfrm>
          <a:prstGeom prst="rect">
            <a:avLst/>
          </a:prstGeom>
        </p:spPr>
        <p:txBody>
          <a:bodyPr wrap="square" lIns="0" tIns="0" rIns="0" bIns="0" rtlCol="0" anchor="t">
            <a:spAutoFit/>
          </a:bodyPr>
          <a:lstStyle/>
          <a:p>
            <a:pPr algn="l">
              <a:lnSpc>
                <a:spcPts val="3927"/>
              </a:lnSpc>
              <a:spcBef>
                <a:spcPct val="0"/>
              </a:spcBef>
            </a:pPr>
            <a:r>
              <a:rPr lang="en-US" sz="2805" dirty="0">
                <a:solidFill>
                  <a:schemeClr val="bg1"/>
                </a:solidFill>
                <a:latin typeface="Poppins Medium"/>
              </a:rPr>
              <a:t>03000 267979 (999 in an emergency) </a:t>
            </a:r>
          </a:p>
        </p:txBody>
      </p:sp>
      <p:sp>
        <p:nvSpPr>
          <p:cNvPr id="37" name="Freeform 22">
            <a:extLst>
              <a:ext uri="{FF2B5EF4-FFF2-40B4-BE49-F238E27FC236}">
                <a16:creationId xmlns:a16="http://schemas.microsoft.com/office/drawing/2014/main" id="{A74F5375-41E2-B80A-4A46-6E9904E39599}"/>
              </a:ext>
              <a:ext uri="{C183D7F6-B498-43B3-948B-1728B52AA6E4}">
                <adec:decorative xmlns:adec="http://schemas.microsoft.com/office/drawing/2017/decorative" val="1"/>
              </a:ext>
            </a:extLst>
          </p:cNvPr>
          <p:cNvSpPr/>
          <p:nvPr/>
        </p:nvSpPr>
        <p:spPr>
          <a:xfrm>
            <a:off x="1200176" y="6312904"/>
            <a:ext cx="711025" cy="687620"/>
          </a:xfrm>
          <a:custGeom>
            <a:avLst/>
            <a:gdLst/>
            <a:ahLst/>
            <a:cxnLst/>
            <a:rect l="l" t="t" r="r" b="b"/>
            <a:pathLst>
              <a:path w="711025" h="687620">
                <a:moveTo>
                  <a:pt x="0" y="0"/>
                </a:moveTo>
                <a:lnTo>
                  <a:pt x="711025" y="0"/>
                </a:lnTo>
                <a:lnTo>
                  <a:pt x="711025" y="687621"/>
                </a:lnTo>
                <a:lnTo>
                  <a:pt x="0" y="687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8" name="Freeform 22">
            <a:extLst>
              <a:ext uri="{FF2B5EF4-FFF2-40B4-BE49-F238E27FC236}">
                <a16:creationId xmlns:a16="http://schemas.microsoft.com/office/drawing/2014/main" id="{9095833B-9BB2-59A3-FEB9-2D55C9BD9828}"/>
              </a:ext>
              <a:ext uri="{C183D7F6-B498-43B3-948B-1728B52AA6E4}">
                <adec:decorative xmlns:adec="http://schemas.microsoft.com/office/drawing/2017/decorative" val="1"/>
              </a:ext>
            </a:extLst>
          </p:cNvPr>
          <p:cNvSpPr/>
          <p:nvPr/>
        </p:nvSpPr>
        <p:spPr>
          <a:xfrm>
            <a:off x="1163433" y="7448422"/>
            <a:ext cx="711025" cy="687620"/>
          </a:xfrm>
          <a:custGeom>
            <a:avLst/>
            <a:gdLst/>
            <a:ahLst/>
            <a:cxnLst/>
            <a:rect l="l" t="t" r="r" b="b"/>
            <a:pathLst>
              <a:path w="711025" h="687620">
                <a:moveTo>
                  <a:pt x="0" y="0"/>
                </a:moveTo>
                <a:lnTo>
                  <a:pt x="711025" y="0"/>
                </a:lnTo>
                <a:lnTo>
                  <a:pt x="711025" y="687621"/>
                </a:lnTo>
                <a:lnTo>
                  <a:pt x="0" y="687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pic>
        <p:nvPicPr>
          <p:cNvPr id="40" name="Picture 39">
            <a:extLst>
              <a:ext uri="{FF2B5EF4-FFF2-40B4-BE49-F238E27FC236}">
                <a16:creationId xmlns:a16="http://schemas.microsoft.com/office/drawing/2014/main" id="{B0911654-CD83-AC1A-198F-47A21D380D12}"/>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5300"/>
                    </a14:imgEffect>
                  </a14:imgLayer>
                </a14:imgProps>
              </a:ext>
            </a:extLst>
          </a:blip>
          <a:stretch>
            <a:fillRect/>
          </a:stretch>
        </p:blipFill>
        <p:spPr>
          <a:xfrm>
            <a:off x="11651388" y="918147"/>
            <a:ext cx="7702575" cy="8806064"/>
          </a:xfrm>
          <a:prstGeom prst="rect">
            <a:avLst/>
          </a:prstGeom>
        </p:spPr>
      </p:pic>
      <p:sp>
        <p:nvSpPr>
          <p:cNvPr id="41" name="Freeform 33">
            <a:extLst>
              <a:ext uri="{FF2B5EF4-FFF2-40B4-BE49-F238E27FC236}">
                <a16:creationId xmlns:a16="http://schemas.microsoft.com/office/drawing/2014/main" id="{88631502-1023-53B6-A38A-C0AB94D31F54}"/>
              </a:ext>
              <a:ext uri="{C183D7F6-B498-43B3-948B-1728B52AA6E4}">
                <adec:decorative xmlns:adec="http://schemas.microsoft.com/office/drawing/2017/decorative" val="1"/>
              </a:ext>
            </a:extLst>
          </p:cNvPr>
          <p:cNvSpPr/>
          <p:nvPr/>
        </p:nvSpPr>
        <p:spPr>
          <a:xfrm>
            <a:off x="236810" y="377630"/>
            <a:ext cx="3741206" cy="1657496"/>
          </a:xfrm>
          <a:custGeom>
            <a:avLst/>
            <a:gdLst/>
            <a:ahLst/>
            <a:cxnLst/>
            <a:rect l="l" t="t" r="r" b="b"/>
            <a:pathLst>
              <a:path w="3741206" h="1657496">
                <a:moveTo>
                  <a:pt x="0" y="0"/>
                </a:moveTo>
                <a:lnTo>
                  <a:pt x="3741206" y="0"/>
                </a:lnTo>
                <a:lnTo>
                  <a:pt x="3741206" y="1657496"/>
                </a:lnTo>
                <a:lnTo>
                  <a:pt x="0" y="1657496"/>
                </a:lnTo>
                <a:lnTo>
                  <a:pt x="0" y="0"/>
                </a:lnTo>
                <a:close/>
              </a:path>
            </a:pathLst>
          </a:custGeom>
          <a:blipFill>
            <a:blip r:embed="rId15"/>
            <a:stretch>
              <a:fillRect/>
            </a:stretch>
          </a:blipFill>
        </p:spPr>
        <p:txBody>
          <a:bodyPr/>
          <a:lstStyle/>
          <a:p>
            <a:endParaRPr lang="en-GB"/>
          </a:p>
        </p:txBody>
      </p:sp>
      <p:sp>
        <p:nvSpPr>
          <p:cNvPr id="42" name="Freeform 34">
            <a:extLst>
              <a:ext uri="{FF2B5EF4-FFF2-40B4-BE49-F238E27FC236}">
                <a16:creationId xmlns:a16="http://schemas.microsoft.com/office/drawing/2014/main" id="{EE301186-90AB-D292-5DA9-B7944F71C293}"/>
              </a:ext>
              <a:ext uri="{C183D7F6-B498-43B3-948B-1728B52AA6E4}">
                <adec:decorative xmlns:adec="http://schemas.microsoft.com/office/drawing/2017/decorative" val="1"/>
              </a:ext>
            </a:extLst>
          </p:cNvPr>
          <p:cNvSpPr/>
          <p:nvPr/>
        </p:nvSpPr>
        <p:spPr>
          <a:xfrm>
            <a:off x="4902740" y="664844"/>
            <a:ext cx="4073429" cy="1131191"/>
          </a:xfrm>
          <a:custGeom>
            <a:avLst/>
            <a:gdLst/>
            <a:ahLst/>
            <a:cxnLst/>
            <a:rect l="l" t="t" r="r" b="b"/>
            <a:pathLst>
              <a:path w="4073429" h="1131191">
                <a:moveTo>
                  <a:pt x="0" y="0"/>
                </a:moveTo>
                <a:lnTo>
                  <a:pt x="4073428" y="0"/>
                </a:lnTo>
                <a:lnTo>
                  <a:pt x="4073428" y="1131191"/>
                </a:lnTo>
                <a:lnTo>
                  <a:pt x="0" y="1131191"/>
                </a:lnTo>
                <a:lnTo>
                  <a:pt x="0" y="0"/>
                </a:lnTo>
                <a:close/>
              </a:path>
            </a:pathLst>
          </a:custGeom>
          <a:blipFill>
            <a:blip r:embed="rId16"/>
            <a:stretch>
              <a:fillRect/>
            </a:stretch>
          </a:blipFill>
        </p:spPr>
        <p:txBody>
          <a:bodyPr/>
          <a:lstStyle/>
          <a:p>
            <a:endParaRPr lang="en-GB"/>
          </a:p>
        </p:txBody>
      </p:sp>
    </p:spTree>
    <p:extLst>
      <p:ext uri="{BB962C8B-B14F-4D97-AF65-F5344CB8AC3E}">
        <p14:creationId xmlns:p14="http://schemas.microsoft.com/office/powerpoint/2010/main" val="93546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797961" y="-5210867"/>
            <a:ext cx="14680367" cy="1468036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20478D"/>
            </a:solidFill>
          </p:spPr>
          <p:txBody>
            <a:bodyPr/>
            <a:lstStyle/>
            <a:p>
              <a:endParaRPr lang="en-GB"/>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4447477" y="-3456726"/>
            <a:ext cx="12502588" cy="11914587"/>
            <a:chOff x="0" y="0"/>
            <a:chExt cx="852913" cy="812800"/>
          </a:xfrm>
        </p:grpSpPr>
        <p:sp>
          <p:nvSpPr>
            <p:cNvPr id="6" name="Freeform 6"/>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2491CE"/>
            </a:solidFill>
          </p:spPr>
          <p:txBody>
            <a:bodyPr/>
            <a:lstStyle/>
            <a:p>
              <a:endParaRPr lang="en-GB"/>
            </a:p>
          </p:txBody>
        </p:sp>
        <p:sp>
          <p:nvSpPr>
            <p:cNvPr id="7" name="TextBox 7"/>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dirty="0"/>
            </a:p>
          </p:txBody>
        </p:sp>
      </p:grpSp>
      <p:grpSp>
        <p:nvGrpSpPr>
          <p:cNvPr id="8" name="Group 8">
            <a:extLst>
              <a:ext uri="{C183D7F6-B498-43B3-948B-1728B52AA6E4}">
                <adec:decorative xmlns:adec="http://schemas.microsoft.com/office/drawing/2017/decorative" val="1"/>
              </a:ext>
            </a:extLst>
          </p:cNvPr>
          <p:cNvGrpSpPr>
            <a:grpSpLocks noChangeAspect="1"/>
          </p:cNvGrpSpPr>
          <p:nvPr/>
        </p:nvGrpSpPr>
        <p:grpSpPr>
          <a:xfrm>
            <a:off x="-3739860" y="-3414336"/>
            <a:ext cx="11087352" cy="11087308"/>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txBody>
            <a:bodyPr/>
            <a:lstStyle/>
            <a:p>
              <a:endParaRPr lang="en-GB"/>
            </a:p>
          </p:txBody>
        </p:sp>
      </p:grpSp>
      <p:sp>
        <p:nvSpPr>
          <p:cNvPr id="10" name="TextBox 10"/>
          <p:cNvSpPr txBox="1">
            <a:spLocks noGrp="1"/>
          </p:cNvSpPr>
          <p:nvPr>
            <p:ph type="title" idx="4294967295"/>
          </p:nvPr>
        </p:nvSpPr>
        <p:spPr>
          <a:xfrm>
            <a:off x="9319043" y="327810"/>
            <a:ext cx="8236124" cy="10379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898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0478D"/>
                </a:solidFill>
                <a:effectLst/>
                <a:uLnTx/>
                <a:uFillTx/>
                <a:latin typeface="Poppins Ultra-Bold"/>
                <a:ea typeface="+mn-ea"/>
                <a:cs typeface="+mn-cs"/>
              </a:rPr>
              <a:t>About the Partnership</a:t>
            </a:r>
          </a:p>
        </p:txBody>
      </p:sp>
      <p:sp>
        <p:nvSpPr>
          <p:cNvPr id="11" name="TextBox 11"/>
          <p:cNvSpPr txBox="1"/>
          <p:nvPr/>
        </p:nvSpPr>
        <p:spPr>
          <a:xfrm>
            <a:off x="9564222" y="1628522"/>
            <a:ext cx="8367076" cy="4329390"/>
          </a:xfrm>
          <a:prstGeom prst="rect">
            <a:avLst/>
          </a:prstGeom>
        </p:spPr>
        <p:txBody>
          <a:bodyPr lIns="0" tIns="0" rIns="0" bIns="0" rtlCol="0" anchor="t">
            <a:spAutoFit/>
          </a:bodyPr>
          <a:lstStyle/>
          <a:p>
            <a:pPr algn="ctr">
              <a:lnSpc>
                <a:spcPts val="3356"/>
              </a:lnSpc>
              <a:spcBef>
                <a:spcPct val="0"/>
              </a:spcBef>
            </a:pPr>
            <a:r>
              <a:rPr lang="en-US" sz="4000" dirty="0">
                <a:solidFill>
                  <a:srgbClr val="000000"/>
                </a:solidFill>
                <a:latin typeface="Arial" panose="020B0604020202020204" pitchFamily="34" charset="0"/>
                <a:cs typeface="Arial" panose="020B0604020202020204" pitchFamily="34" charset="0"/>
              </a:rPr>
              <a:t>A statutory function as outlined in the Care Act (2014)</a:t>
            </a:r>
            <a:endParaRPr lang="en-US" sz="4400" dirty="0">
              <a:solidFill>
                <a:srgbClr val="000000"/>
              </a:solidFill>
              <a:latin typeface="Arial" panose="020B0604020202020204" pitchFamily="34" charset="0"/>
              <a:cs typeface="Arial" panose="020B0604020202020204" pitchFamily="34" charset="0"/>
            </a:endParaRPr>
          </a:p>
          <a:p>
            <a:pPr algn="r">
              <a:lnSpc>
                <a:spcPts val="3356"/>
              </a:lnSpc>
              <a:spcBef>
                <a:spcPct val="0"/>
              </a:spcBef>
            </a:pPr>
            <a:endParaRPr lang="en-US" sz="4400" dirty="0">
              <a:solidFill>
                <a:srgbClr val="000000"/>
              </a:solidFill>
              <a:latin typeface="Arial" panose="020B0604020202020204" pitchFamily="34" charset="0"/>
              <a:cs typeface="Arial" panose="020B0604020202020204" pitchFamily="34" charset="0"/>
            </a:endParaRPr>
          </a:p>
          <a:p>
            <a:pPr algn="ctr">
              <a:spcBef>
                <a:spcPct val="0"/>
              </a:spcBef>
            </a:pPr>
            <a:r>
              <a:rPr lang="en-US" sz="4400" b="1" dirty="0">
                <a:solidFill>
                  <a:srgbClr val="000000"/>
                </a:solidFill>
                <a:latin typeface="Arial" panose="020B0604020202020204" pitchFamily="34" charset="0"/>
                <a:cs typeface="Arial" panose="020B0604020202020204" pitchFamily="34" charset="0"/>
              </a:rPr>
              <a:t>Key Statutory Partners</a:t>
            </a:r>
          </a:p>
          <a:p>
            <a:pPr algn="ctr">
              <a:spcBef>
                <a:spcPct val="0"/>
              </a:spcBef>
            </a:pPr>
            <a:endParaRPr lang="en-US" sz="3600" dirty="0">
              <a:solidFill>
                <a:srgbClr val="000000"/>
              </a:solidFill>
              <a:latin typeface="Arial" panose="020B0604020202020204" pitchFamily="34" charset="0"/>
              <a:cs typeface="Arial" panose="020B0604020202020204" pitchFamily="34" charset="0"/>
            </a:endParaRPr>
          </a:p>
          <a:p>
            <a:pPr algn="ctr">
              <a:spcBef>
                <a:spcPct val="0"/>
              </a:spcBef>
            </a:pPr>
            <a:r>
              <a:rPr lang="en-US" sz="2800" dirty="0">
                <a:solidFill>
                  <a:srgbClr val="000000"/>
                </a:solidFill>
                <a:latin typeface="Arial" panose="020B0604020202020204" pitchFamily="34" charset="0"/>
                <a:cs typeface="Arial" panose="020B0604020202020204" pitchFamily="34" charset="0"/>
              </a:rPr>
              <a:t>Durham County Council</a:t>
            </a:r>
          </a:p>
          <a:p>
            <a:pPr algn="ctr">
              <a:lnSpc>
                <a:spcPts val="3356"/>
              </a:lnSpc>
              <a:spcBef>
                <a:spcPct val="0"/>
              </a:spcBef>
            </a:pPr>
            <a:r>
              <a:rPr lang="en-US" sz="2800" dirty="0">
                <a:solidFill>
                  <a:srgbClr val="000000"/>
                </a:solidFill>
                <a:latin typeface="Arial" panose="020B0604020202020204" pitchFamily="34" charset="0"/>
                <a:cs typeface="Arial" panose="020B0604020202020204" pitchFamily="34" charset="0"/>
              </a:rPr>
              <a:t>Durham Constabulary</a:t>
            </a:r>
          </a:p>
          <a:p>
            <a:pPr algn="ctr">
              <a:spcBef>
                <a:spcPct val="0"/>
              </a:spcBef>
            </a:pPr>
            <a:r>
              <a:rPr lang="en-US" sz="2800" dirty="0">
                <a:solidFill>
                  <a:srgbClr val="000000"/>
                </a:solidFill>
                <a:latin typeface="Arial" panose="020B0604020202020204" pitchFamily="34" charset="0"/>
                <a:cs typeface="Arial" panose="020B0604020202020204" pitchFamily="34" charset="0"/>
              </a:rPr>
              <a:t>Northeast and North Cumbria Integrated Care Board</a:t>
            </a:r>
            <a:endParaRPr lang="en-US" sz="3600" dirty="0">
              <a:solidFill>
                <a:srgbClr val="000000"/>
              </a:solidFill>
              <a:latin typeface="Arial" panose="020B0604020202020204" pitchFamily="34" charset="0"/>
              <a:cs typeface="Arial" panose="020B0604020202020204" pitchFamily="34" charset="0"/>
            </a:endParaRPr>
          </a:p>
          <a:p>
            <a:pPr algn="ctr">
              <a:spcBef>
                <a:spcPct val="0"/>
              </a:spcBef>
            </a:pPr>
            <a:r>
              <a:rPr lang="en-US" sz="3200" b="1" dirty="0">
                <a:solidFill>
                  <a:srgbClr val="000000"/>
                </a:solidFill>
                <a:latin typeface="Arial" panose="020B0604020202020204" pitchFamily="34" charset="0"/>
                <a:cs typeface="Arial" panose="020B0604020202020204" pitchFamily="34" charset="0"/>
              </a:rPr>
              <a:t>Wider Partners:</a:t>
            </a:r>
          </a:p>
        </p:txBody>
      </p:sp>
      <p:grpSp>
        <p:nvGrpSpPr>
          <p:cNvPr id="16" name="Group 10">
            <a:extLst>
              <a:ext uri="{FF2B5EF4-FFF2-40B4-BE49-F238E27FC236}">
                <a16:creationId xmlns:a16="http://schemas.microsoft.com/office/drawing/2014/main" id="{C352FFA5-01DE-96DD-5600-2EDB646D5CB4}"/>
              </a:ext>
              <a:ext uri="{C183D7F6-B498-43B3-948B-1728B52AA6E4}">
                <adec:decorative xmlns:adec="http://schemas.microsoft.com/office/drawing/2017/decorative" val="1"/>
              </a:ext>
            </a:extLst>
          </p:cNvPr>
          <p:cNvGrpSpPr>
            <a:grpSpLocks noChangeAspect="1"/>
          </p:cNvGrpSpPr>
          <p:nvPr/>
        </p:nvGrpSpPr>
        <p:grpSpPr>
          <a:xfrm>
            <a:off x="-3399258" y="-2952966"/>
            <a:ext cx="10539915" cy="10293833"/>
            <a:chOff x="0" y="0"/>
            <a:chExt cx="6350000" cy="6349975"/>
          </a:xfrm>
        </p:grpSpPr>
        <p:sp>
          <p:nvSpPr>
            <p:cNvPr id="17" name="Freeform 11">
              <a:extLst>
                <a:ext uri="{FF2B5EF4-FFF2-40B4-BE49-F238E27FC236}">
                  <a16:creationId xmlns:a16="http://schemas.microsoft.com/office/drawing/2014/main" id="{004EA799-F8F4-5243-9174-8FFD56A8EA6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06" r="-24906"/>
              </a:stretch>
            </a:blipFill>
          </p:spPr>
          <p:txBody>
            <a:bodyPr/>
            <a:lstStyle/>
            <a:p>
              <a:endParaRPr lang="en-GB"/>
            </a:p>
          </p:txBody>
        </p:sp>
      </p:grpSp>
      <p:pic>
        <p:nvPicPr>
          <p:cNvPr id="37" name="Picture 36">
            <a:extLst>
              <a:ext uri="{FF2B5EF4-FFF2-40B4-BE49-F238E27FC236}">
                <a16:creationId xmlns:a16="http://schemas.microsoft.com/office/drawing/2014/main" id="{AE2CC768-A333-8AC1-DCB7-9634A5F5C2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542" y="6245211"/>
            <a:ext cx="9338625" cy="37605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43846" y="158390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2491CE"/>
            </a:solidFill>
          </p:spPr>
          <p:txBody>
            <a:bodyPr/>
            <a:lstStyle/>
            <a:p>
              <a:endParaRPr lang="en-GB"/>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466521" y="737551"/>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20478D"/>
            </a:solidFill>
          </p:spPr>
          <p:txBody>
            <a:bodyPr/>
            <a:lstStyle/>
            <a:p>
              <a:endParaRPr lang="en-GB"/>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C183D7F6-B498-43B3-948B-1728B52AA6E4}">
                <adec:decorative xmlns:adec="http://schemas.microsoft.com/office/drawing/2017/decorative" val="1"/>
              </a:ext>
            </a:extLst>
          </p:cNvPr>
          <p:cNvGrpSpPr/>
          <p:nvPr/>
        </p:nvGrpSpPr>
        <p:grpSpPr>
          <a:xfrm>
            <a:off x="1835684"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20478D"/>
            </a:solidFill>
          </p:spPr>
          <p:txBody>
            <a:bodyPr/>
            <a:lstStyle/>
            <a:p>
              <a:endParaRPr lang="en-GB"/>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sp>
        <p:nvSpPr>
          <p:cNvPr id="14" name="TextBox 14"/>
          <p:cNvSpPr txBox="1">
            <a:spLocks noGrp="1"/>
          </p:cNvSpPr>
          <p:nvPr>
            <p:ph type="title" idx="4294967295"/>
          </p:nvPr>
        </p:nvSpPr>
        <p:spPr>
          <a:xfrm>
            <a:off x="5898360" y="88434"/>
            <a:ext cx="11280075" cy="1231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10134"/>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20478D"/>
                </a:solidFill>
                <a:effectLst/>
                <a:uLnTx/>
                <a:uFillTx/>
                <a:latin typeface="Poppins Ultra-Bold"/>
                <a:ea typeface="+mn-ea"/>
                <a:cs typeface="+mn-cs"/>
              </a:rPr>
              <a:t>Role of the Partnership</a:t>
            </a:r>
          </a:p>
        </p:txBody>
      </p:sp>
      <p:sp>
        <p:nvSpPr>
          <p:cNvPr id="25" name="Freeform 25">
            <a:extLst>
              <a:ext uri="{C183D7F6-B498-43B3-948B-1728B52AA6E4}">
                <adec:decorative xmlns:adec="http://schemas.microsoft.com/office/drawing/2017/decorative" val="1"/>
              </a:ext>
            </a:extLst>
          </p:cNvPr>
          <p:cNvSpPr/>
          <p:nvPr/>
        </p:nvSpPr>
        <p:spPr>
          <a:xfrm>
            <a:off x="5352829" y="5593207"/>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31" name="Picture 30" descr="A logo of a group of people&#10;&#10;Description automatically generated">
            <a:extLst>
              <a:ext uri="{FF2B5EF4-FFF2-40B4-BE49-F238E27FC236}">
                <a16:creationId xmlns:a16="http://schemas.microsoft.com/office/drawing/2014/main" id="{B1E2C6BD-64C5-B4A9-7E54-4799DC81D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86" y="3519884"/>
            <a:ext cx="2581571" cy="2581571"/>
          </a:xfrm>
          <a:prstGeom prst="rect">
            <a:avLst/>
          </a:prstGeom>
        </p:spPr>
      </p:pic>
      <p:grpSp>
        <p:nvGrpSpPr>
          <p:cNvPr id="11" name="Group 11">
            <a:extLst>
              <a:ext uri="{C183D7F6-B498-43B3-948B-1728B52AA6E4}">
                <adec:decorative xmlns:adec="http://schemas.microsoft.com/office/drawing/2017/decorative" val="1"/>
              </a:ext>
            </a:extLst>
          </p:cNvPr>
          <p:cNvGrpSpPr/>
          <p:nvPr/>
        </p:nvGrpSpPr>
        <p:grpSpPr>
          <a:xfrm>
            <a:off x="5565601" y="1606679"/>
            <a:ext cx="12827216"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endParaRPr lang="en-GB"/>
            </a:p>
          </p:txBody>
        </p:sp>
        <p:sp>
          <p:nvSpPr>
            <p:cNvPr id="13" name="TextBox 13"/>
            <p:cNvSpPr txBox="1"/>
            <p:nvPr/>
          </p:nvSpPr>
          <p:spPr>
            <a:xfrm>
              <a:off x="0" y="-38100"/>
              <a:ext cx="3049338" cy="294604"/>
            </a:xfrm>
            <a:prstGeom prst="rect">
              <a:avLst/>
            </a:prstGeom>
          </p:spPr>
          <p:txBody>
            <a:bodyPr lIns="50800" tIns="50800" rIns="50800" bIns="50800" rtlCol="0" anchor="ctr"/>
            <a:lstStyle/>
            <a:p>
              <a:pPr algn="ctr">
                <a:lnSpc>
                  <a:spcPts val="2659"/>
                </a:lnSpc>
              </a:pPr>
              <a:endParaRPr dirty="0"/>
            </a:p>
          </p:txBody>
        </p:sp>
      </p:grpSp>
      <p:grpSp>
        <p:nvGrpSpPr>
          <p:cNvPr id="47" name="Group 46">
            <a:extLst>
              <a:ext uri="{FF2B5EF4-FFF2-40B4-BE49-F238E27FC236}">
                <a16:creationId xmlns:a16="http://schemas.microsoft.com/office/drawing/2014/main" id="{637E5CB5-9F55-DABC-BC4E-C0BB3941AACD}"/>
              </a:ext>
              <a:ext uri="{C183D7F6-B498-43B3-948B-1728B52AA6E4}">
                <adec:decorative xmlns:adec="http://schemas.microsoft.com/office/drawing/2017/decorative" val="1"/>
              </a:ext>
            </a:extLst>
          </p:cNvPr>
          <p:cNvGrpSpPr/>
          <p:nvPr/>
        </p:nvGrpSpPr>
        <p:grpSpPr>
          <a:xfrm>
            <a:off x="3951414" y="1129570"/>
            <a:ext cx="14944755" cy="9050737"/>
            <a:chOff x="4666782" y="1073070"/>
            <a:chExt cx="14944755" cy="9050737"/>
          </a:xfrm>
        </p:grpSpPr>
        <p:grpSp>
          <p:nvGrpSpPr>
            <p:cNvPr id="15" name="Group 15"/>
            <p:cNvGrpSpPr/>
            <p:nvPr/>
          </p:nvGrpSpPr>
          <p:grpSpPr>
            <a:xfrm>
              <a:off x="4666782" y="1073070"/>
              <a:ext cx="2213507" cy="2213507"/>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endParaRPr lang="en-GB"/>
              </a:p>
            </p:txBody>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8" name="Group 18"/>
            <p:cNvGrpSpPr/>
            <p:nvPr/>
          </p:nvGrpSpPr>
          <p:grpSpPr>
            <a:xfrm>
              <a:off x="5732630" y="4484065"/>
              <a:ext cx="13583489" cy="1142614"/>
              <a:chOff x="0" y="0"/>
              <a:chExt cx="3049338" cy="256504"/>
            </a:xfrm>
          </p:grpSpPr>
          <p:sp>
            <p:nvSpPr>
              <p:cNvPr id="19" name="Freeform 19"/>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endParaRPr lang="en-GB"/>
              </a:p>
            </p:txBody>
          </p:sp>
          <p:sp>
            <p:nvSpPr>
              <p:cNvPr id="20" name="TextBox 20"/>
              <p:cNvSpPr txBox="1"/>
              <p:nvPr/>
            </p:nvSpPr>
            <p:spPr>
              <a:xfrm>
                <a:off x="0" y="-38100"/>
                <a:ext cx="3049338" cy="294604"/>
              </a:xfrm>
              <a:prstGeom prst="rect">
                <a:avLst/>
              </a:prstGeom>
            </p:spPr>
            <p:txBody>
              <a:bodyPr lIns="50800" tIns="50800" rIns="50800" bIns="50800" rtlCol="0" anchor="ctr"/>
              <a:lstStyle/>
              <a:p>
                <a:pPr algn="ctr">
                  <a:lnSpc>
                    <a:spcPts val="2659"/>
                  </a:lnSpc>
                </a:pPr>
                <a:endParaRPr dirty="0"/>
              </a:p>
            </p:txBody>
          </p:sp>
        </p:grpSp>
        <p:grpSp>
          <p:nvGrpSpPr>
            <p:cNvPr id="21" name="Group 21"/>
            <p:cNvGrpSpPr/>
            <p:nvPr/>
          </p:nvGrpSpPr>
          <p:grpSpPr>
            <a:xfrm>
              <a:off x="4666782" y="4000498"/>
              <a:ext cx="2213507" cy="2213507"/>
              <a:chOff x="0" y="0"/>
              <a:chExt cx="812800" cy="812800"/>
            </a:xfrm>
          </p:grpSpPr>
          <p:sp>
            <p:nvSpPr>
              <p:cNvPr id="22" name="Freeform 22"/>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endParaRPr lang="en-GB"/>
              </a:p>
            </p:txBody>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sp>
          <p:nvSpPr>
            <p:cNvPr id="24" name="Freeform 24"/>
            <p:cNvSpPr/>
            <p:nvPr/>
          </p:nvSpPr>
          <p:spPr>
            <a:xfrm>
              <a:off x="5266101" y="1516225"/>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TextBox 26"/>
            <p:cNvSpPr txBox="1"/>
            <p:nvPr/>
          </p:nvSpPr>
          <p:spPr>
            <a:xfrm>
              <a:off x="7072936" y="1616688"/>
              <a:ext cx="11928439" cy="926857"/>
            </a:xfrm>
            <a:prstGeom prst="rect">
              <a:avLst/>
            </a:prstGeom>
          </p:spPr>
          <p:txBody>
            <a:bodyPr wrap="square" lIns="0" tIns="0" rIns="0" bIns="0" rtlCol="0" anchor="t">
              <a:spAutoFit/>
            </a:bodyPr>
            <a:lstStyle/>
            <a:p>
              <a:pPr algn="just">
                <a:lnSpc>
                  <a:spcPts val="7637"/>
                </a:lnSpc>
                <a:spcBef>
                  <a:spcPct val="0"/>
                </a:spcBef>
              </a:pPr>
              <a:r>
                <a:rPr lang="en-US" sz="5455" dirty="0">
                  <a:solidFill>
                    <a:srgbClr val="FFFFFF"/>
                  </a:solidFill>
                  <a:latin typeface="Poppins Medium"/>
                </a:rPr>
                <a:t>Strategic Plan - the priorities </a:t>
              </a:r>
            </a:p>
          </p:txBody>
        </p:sp>
        <p:sp>
          <p:nvSpPr>
            <p:cNvPr id="27" name="TextBox 27"/>
            <p:cNvSpPr txBox="1"/>
            <p:nvPr/>
          </p:nvSpPr>
          <p:spPr>
            <a:xfrm>
              <a:off x="7072936" y="4544116"/>
              <a:ext cx="12538601" cy="926857"/>
            </a:xfrm>
            <a:prstGeom prst="rect">
              <a:avLst/>
            </a:prstGeom>
          </p:spPr>
          <p:txBody>
            <a:bodyPr wrap="square" lIns="0" tIns="0" rIns="0" bIns="0" rtlCol="0" anchor="t">
              <a:spAutoFit/>
            </a:bodyPr>
            <a:lstStyle/>
            <a:p>
              <a:pPr algn="just">
                <a:lnSpc>
                  <a:spcPts val="7637"/>
                </a:lnSpc>
                <a:spcBef>
                  <a:spcPct val="0"/>
                </a:spcBef>
              </a:pPr>
              <a:r>
                <a:rPr lang="en-US" sz="5455" dirty="0">
                  <a:solidFill>
                    <a:srgbClr val="FFFFFF"/>
                  </a:solidFill>
                  <a:latin typeface="Poppins Medium"/>
                </a:rPr>
                <a:t>Annual Report – the effectiveness</a:t>
              </a:r>
            </a:p>
          </p:txBody>
        </p:sp>
        <p:sp>
          <p:nvSpPr>
            <p:cNvPr id="28" name="TextBox 28"/>
            <p:cNvSpPr txBox="1"/>
            <p:nvPr/>
          </p:nvSpPr>
          <p:spPr>
            <a:xfrm>
              <a:off x="7072936" y="3067753"/>
              <a:ext cx="11778032" cy="1077218"/>
            </a:xfrm>
            <a:prstGeom prst="rect">
              <a:avLst/>
            </a:prstGeom>
          </p:spPr>
          <p:txBody>
            <a:bodyPr wrap="square" lIns="0" tIns="0" rIns="0" bIns="0" rtlCol="0" anchor="t">
              <a:spAutoFit/>
            </a:bodyPr>
            <a:lstStyle/>
            <a:p>
              <a:pPr algn="l">
                <a:lnSpc>
                  <a:spcPts val="2750"/>
                </a:lnSpc>
                <a:spcBef>
                  <a:spcPct val="0"/>
                </a:spcBef>
              </a:pPr>
              <a:r>
                <a:rPr lang="en-US" sz="2000" dirty="0">
                  <a:solidFill>
                    <a:srgbClr val="000000"/>
                  </a:solidFill>
                  <a:latin typeface="Poppins Medium"/>
                </a:rPr>
                <a:t>Current plan 2023-2026 sets out the priorities of the partnership. 3 working strands of the plan, Reflection and Innovation, Safeguarding Assurance and Communication and Engagement.</a:t>
              </a:r>
            </a:p>
          </p:txBody>
        </p:sp>
        <p:sp>
          <p:nvSpPr>
            <p:cNvPr id="29" name="TextBox 29"/>
            <p:cNvSpPr txBox="1"/>
            <p:nvPr/>
          </p:nvSpPr>
          <p:spPr>
            <a:xfrm>
              <a:off x="7072936" y="6033522"/>
              <a:ext cx="11625632" cy="1418337"/>
            </a:xfrm>
            <a:prstGeom prst="rect">
              <a:avLst/>
            </a:prstGeom>
          </p:spPr>
          <p:txBody>
            <a:bodyPr wrap="square" lIns="0" tIns="0" rIns="0" bIns="0" rtlCol="0" anchor="t">
              <a:spAutoFit/>
            </a:bodyPr>
            <a:lstStyle/>
            <a:p>
              <a:pPr algn="l">
                <a:lnSpc>
                  <a:spcPts val="2750"/>
                </a:lnSpc>
                <a:spcBef>
                  <a:spcPct val="0"/>
                </a:spcBef>
              </a:pPr>
              <a:r>
                <a:rPr lang="en-US" sz="2000" dirty="0">
                  <a:solidFill>
                    <a:srgbClr val="000000"/>
                  </a:solidFill>
                  <a:latin typeface="Poppins Medium"/>
                </a:rPr>
                <a:t>The annual report is a statutory requirement and includes the work of the partnership in each financial period. It is expected to include partnership activity to achieve its plan and how partners have supported that work. It includes findings of Safeguarding Adults Reviews (SARs) </a:t>
              </a:r>
            </a:p>
          </p:txBody>
        </p:sp>
        <p:sp>
          <p:nvSpPr>
            <p:cNvPr id="35" name="Freeform 25">
              <a:extLst>
                <a:ext uri="{FF2B5EF4-FFF2-40B4-BE49-F238E27FC236}">
                  <a16:creationId xmlns:a16="http://schemas.microsoft.com/office/drawing/2014/main" id="{E08C0A73-42D2-334D-8CF2-2CB72EA27256}"/>
                </a:ext>
              </a:extLst>
            </p:cNvPr>
            <p:cNvSpPr/>
            <p:nvPr/>
          </p:nvSpPr>
          <p:spPr>
            <a:xfrm>
              <a:off x="5379648" y="4603015"/>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7" name="Group 18">
              <a:extLst>
                <a:ext uri="{FF2B5EF4-FFF2-40B4-BE49-F238E27FC236}">
                  <a16:creationId xmlns:a16="http://schemas.microsoft.com/office/drawing/2014/main" id="{E1003853-0F35-A096-DC0F-FBCD13A73E96}"/>
                </a:ext>
              </a:extLst>
            </p:cNvPr>
            <p:cNvGrpSpPr/>
            <p:nvPr/>
          </p:nvGrpSpPr>
          <p:grpSpPr>
            <a:xfrm>
              <a:off x="5732630" y="7715050"/>
              <a:ext cx="13583489" cy="1142614"/>
              <a:chOff x="0" y="0"/>
              <a:chExt cx="3049338" cy="256504"/>
            </a:xfrm>
          </p:grpSpPr>
          <p:sp>
            <p:nvSpPr>
              <p:cNvPr id="38" name="Freeform 19">
                <a:extLst>
                  <a:ext uri="{FF2B5EF4-FFF2-40B4-BE49-F238E27FC236}">
                    <a16:creationId xmlns:a16="http://schemas.microsoft.com/office/drawing/2014/main" id="{5BA6C128-7041-6470-F651-CE9484603882}"/>
                  </a:ext>
                </a:extLst>
              </p:cNvPr>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20478D"/>
              </a:solidFill>
            </p:spPr>
            <p:txBody>
              <a:bodyPr/>
              <a:lstStyle/>
              <a:p>
                <a:endParaRPr lang="en-GB"/>
              </a:p>
            </p:txBody>
          </p:sp>
          <p:sp>
            <p:nvSpPr>
              <p:cNvPr id="39" name="TextBox 20">
                <a:extLst>
                  <a:ext uri="{FF2B5EF4-FFF2-40B4-BE49-F238E27FC236}">
                    <a16:creationId xmlns:a16="http://schemas.microsoft.com/office/drawing/2014/main" id="{2FD8B8B5-0443-9DE6-3941-745EA9347270}"/>
                  </a:ext>
                </a:extLst>
              </p:cNvPr>
              <p:cNvSpPr txBox="1"/>
              <p:nvPr/>
            </p:nvSpPr>
            <p:spPr>
              <a:xfrm>
                <a:off x="0" y="-38100"/>
                <a:ext cx="3049338" cy="294604"/>
              </a:xfrm>
              <a:prstGeom prst="rect">
                <a:avLst/>
              </a:prstGeom>
            </p:spPr>
            <p:txBody>
              <a:bodyPr lIns="50800" tIns="50800" rIns="50800" bIns="50800" rtlCol="0" anchor="ctr"/>
              <a:lstStyle/>
              <a:p>
                <a:pPr algn="ctr">
                  <a:lnSpc>
                    <a:spcPts val="2659"/>
                  </a:lnSpc>
                </a:pPr>
                <a:endParaRPr dirty="0"/>
              </a:p>
            </p:txBody>
          </p:sp>
        </p:grpSp>
        <p:grpSp>
          <p:nvGrpSpPr>
            <p:cNvPr id="40" name="Group 21">
              <a:extLst>
                <a:ext uri="{FF2B5EF4-FFF2-40B4-BE49-F238E27FC236}">
                  <a16:creationId xmlns:a16="http://schemas.microsoft.com/office/drawing/2014/main" id="{F9698903-582A-396B-976C-48ED2949A717}"/>
                </a:ext>
              </a:extLst>
            </p:cNvPr>
            <p:cNvGrpSpPr/>
            <p:nvPr/>
          </p:nvGrpSpPr>
          <p:grpSpPr>
            <a:xfrm>
              <a:off x="4666782" y="7231483"/>
              <a:ext cx="2213507" cy="2213507"/>
              <a:chOff x="0" y="0"/>
              <a:chExt cx="812800" cy="812800"/>
            </a:xfrm>
          </p:grpSpPr>
          <p:sp>
            <p:nvSpPr>
              <p:cNvPr id="41" name="Freeform 22">
                <a:extLst>
                  <a:ext uri="{FF2B5EF4-FFF2-40B4-BE49-F238E27FC236}">
                    <a16:creationId xmlns:a16="http://schemas.microsoft.com/office/drawing/2014/main" id="{5FBE367A-3716-D424-8B84-F3CE5CD3CF3F}"/>
                  </a:ext>
                </a:extLst>
              </p:cNvPr>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20478D"/>
              </a:solidFill>
            </p:spPr>
            <p:txBody>
              <a:bodyPr/>
              <a:lstStyle/>
              <a:p>
                <a:endParaRPr lang="en-GB"/>
              </a:p>
            </p:txBody>
          </p:sp>
          <p:sp>
            <p:nvSpPr>
              <p:cNvPr id="42" name="TextBox 23">
                <a:extLst>
                  <a:ext uri="{FF2B5EF4-FFF2-40B4-BE49-F238E27FC236}">
                    <a16:creationId xmlns:a16="http://schemas.microsoft.com/office/drawing/2014/main" id="{05F8F54F-0400-17A3-E8DF-0896BF672CC0}"/>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sp>
          <p:nvSpPr>
            <p:cNvPr id="44" name="TextBox 27">
              <a:extLst>
                <a:ext uri="{FF2B5EF4-FFF2-40B4-BE49-F238E27FC236}">
                  <a16:creationId xmlns:a16="http://schemas.microsoft.com/office/drawing/2014/main" id="{6461F66A-0490-23A1-3697-4D1F6A9D3CB0}"/>
                </a:ext>
              </a:extLst>
            </p:cNvPr>
            <p:cNvSpPr txBox="1"/>
            <p:nvPr/>
          </p:nvSpPr>
          <p:spPr>
            <a:xfrm>
              <a:off x="6977344" y="7782429"/>
              <a:ext cx="12538601" cy="926857"/>
            </a:xfrm>
            <a:prstGeom prst="rect">
              <a:avLst/>
            </a:prstGeom>
          </p:spPr>
          <p:txBody>
            <a:bodyPr wrap="square" lIns="0" tIns="0" rIns="0" bIns="0" rtlCol="0" anchor="t">
              <a:spAutoFit/>
            </a:bodyPr>
            <a:lstStyle/>
            <a:p>
              <a:pPr algn="just">
                <a:lnSpc>
                  <a:spcPts val="7637"/>
                </a:lnSpc>
                <a:spcBef>
                  <a:spcPct val="0"/>
                </a:spcBef>
              </a:pPr>
              <a:r>
                <a:rPr lang="en-US" sz="5455" dirty="0">
                  <a:solidFill>
                    <a:srgbClr val="FFFFFF"/>
                  </a:solidFill>
                  <a:latin typeface="Poppins Medium"/>
                </a:rPr>
                <a:t>SARs – the learning</a:t>
              </a:r>
            </a:p>
          </p:txBody>
        </p:sp>
        <p:sp>
          <p:nvSpPr>
            <p:cNvPr id="46" name="TextBox 29">
              <a:extLst>
                <a:ext uri="{FF2B5EF4-FFF2-40B4-BE49-F238E27FC236}">
                  <a16:creationId xmlns:a16="http://schemas.microsoft.com/office/drawing/2014/main" id="{035B1ABB-94CE-2C72-81F2-A52DE00CF6C6}"/>
                </a:ext>
              </a:extLst>
            </p:cNvPr>
            <p:cNvSpPr txBox="1"/>
            <p:nvPr/>
          </p:nvSpPr>
          <p:spPr>
            <a:xfrm>
              <a:off x="6977343" y="9064543"/>
              <a:ext cx="12024031" cy="1059264"/>
            </a:xfrm>
            <a:prstGeom prst="rect">
              <a:avLst/>
            </a:prstGeom>
          </p:spPr>
          <p:txBody>
            <a:bodyPr wrap="square" lIns="0" tIns="0" rIns="0" bIns="0" rtlCol="0" anchor="t">
              <a:spAutoFit/>
            </a:bodyPr>
            <a:lstStyle/>
            <a:p>
              <a:pPr algn="l">
                <a:lnSpc>
                  <a:spcPts val="2750"/>
                </a:lnSpc>
                <a:spcBef>
                  <a:spcPct val="0"/>
                </a:spcBef>
              </a:pPr>
              <a:r>
                <a:rPr lang="en-US" sz="2000" dirty="0">
                  <a:solidFill>
                    <a:srgbClr val="000000"/>
                  </a:solidFill>
                  <a:latin typeface="Poppins Medium"/>
                </a:rPr>
                <a:t>Safeguarding Adults Reviews are undertaken in certain circumstances as outlined in the Care Act 2014. They are a statutory requirement under Section 44 and often referred to as ‘mandatory’. The partnership may also undertake ‘discretionary’ reviews. </a:t>
              </a:r>
            </a:p>
          </p:txBody>
        </p:sp>
      </p:grpSp>
      <p:pic>
        <p:nvPicPr>
          <p:cNvPr id="49" name="Graphic 48" descr="Document with solid fill">
            <a:extLst>
              <a:ext uri="{FF2B5EF4-FFF2-40B4-BE49-F238E27FC236}">
                <a16:creationId xmlns:a16="http://schemas.microsoft.com/office/drawing/2014/main" id="{0AE5F244-BCFD-07B3-F02B-4B894ABB52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3219" y="7994080"/>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a:extLst>
              <a:ext uri="{C183D7F6-B498-43B3-948B-1728B52AA6E4}">
                <adec:decorative xmlns:adec="http://schemas.microsoft.com/office/drawing/2017/decorative" val="1"/>
              </a:ext>
            </a:extLst>
          </p:cNvPr>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a:spLocks noGrp="1"/>
          </p:cNvSpPr>
          <p:nvPr>
            <p:ph type="title" idx="4294967295"/>
          </p:nvPr>
        </p:nvSpPr>
        <p:spPr>
          <a:xfrm>
            <a:off x="4135087" y="114300"/>
            <a:ext cx="10017825" cy="8976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2"/>
              </a:lnSpc>
              <a:spcBef>
                <a:spcPts val="0"/>
              </a:spcBef>
              <a:spcAft>
                <a:spcPts val="0"/>
              </a:spcAft>
              <a:buClrTx/>
              <a:buSzTx/>
              <a:buFontTx/>
              <a:buNone/>
              <a:tabLst/>
              <a:defRPr/>
            </a:pPr>
            <a:r>
              <a:rPr kumimoji="0" lang="en-US" sz="5835" b="0" i="0" u="none" strike="noStrike" kern="1200" cap="none" spc="0" normalizeH="0" baseline="0" noProof="0" dirty="0">
                <a:ln>
                  <a:noFill/>
                </a:ln>
                <a:solidFill>
                  <a:srgbClr val="20478D"/>
                </a:solidFill>
                <a:effectLst/>
                <a:uLnTx/>
                <a:uFillTx/>
                <a:latin typeface="Poppins Ultra-Bold"/>
                <a:ea typeface="+mn-ea"/>
                <a:cs typeface="+mn-cs"/>
              </a:rPr>
              <a:t>The Partnership Plan</a:t>
            </a:r>
          </a:p>
        </p:txBody>
      </p:sp>
      <p:pic>
        <p:nvPicPr>
          <p:cNvPr id="30" name="Picture 29">
            <a:extLst>
              <a:ext uri="{FF2B5EF4-FFF2-40B4-BE49-F238E27FC236}">
                <a16:creationId xmlns:a16="http://schemas.microsoft.com/office/drawing/2014/main" id="{6A0F1302-EF08-21A1-7487-B934FF2AE28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28600" y="977893"/>
            <a:ext cx="12560351" cy="8998626"/>
          </a:xfrm>
          <a:prstGeom prst="rect">
            <a:avLst/>
          </a:prstGeom>
        </p:spPr>
      </p:pic>
      <p:sp>
        <p:nvSpPr>
          <p:cNvPr id="32" name="TextBox 31">
            <a:extLst>
              <a:ext uri="{FF2B5EF4-FFF2-40B4-BE49-F238E27FC236}">
                <a16:creationId xmlns:a16="http://schemas.microsoft.com/office/drawing/2014/main" id="{14E84018-7735-D51D-6F40-0ADBF20176D3}"/>
              </a:ext>
            </a:extLst>
          </p:cNvPr>
          <p:cNvSpPr txBox="1"/>
          <p:nvPr/>
        </p:nvSpPr>
        <p:spPr>
          <a:xfrm>
            <a:off x="13050507" y="1570099"/>
            <a:ext cx="4724400" cy="7848302"/>
          </a:xfrm>
          <a:prstGeom prst="rect">
            <a:avLst/>
          </a:prstGeom>
          <a:noFill/>
        </p:spPr>
        <p:txBody>
          <a:bodyPr wrap="square" rtlCol="0">
            <a:spAutoFit/>
          </a:bodyPr>
          <a:lstStyle/>
          <a:p>
            <a:r>
              <a:rPr lang="en-GB" sz="3600" b="1" dirty="0">
                <a:solidFill>
                  <a:srgbClr val="002060"/>
                </a:solidFill>
                <a:latin typeface="Arial" panose="020B0604020202020204" pitchFamily="34" charset="0"/>
                <a:cs typeface="Arial" panose="020B0604020202020204" pitchFamily="34" charset="0"/>
              </a:rPr>
              <a:t>Working Groups:</a:t>
            </a:r>
          </a:p>
          <a:p>
            <a:endParaRPr lang="en-GB" sz="3600" b="1" dirty="0">
              <a:solidFill>
                <a:srgbClr val="002060"/>
              </a:solidFill>
              <a:latin typeface="Arial" panose="020B0604020202020204" pitchFamily="34" charset="0"/>
              <a:cs typeface="Arial" panose="020B0604020202020204" pitchFamily="34" charset="0"/>
            </a:endParaRPr>
          </a:p>
          <a:p>
            <a:r>
              <a:rPr lang="en-GB" sz="3600" dirty="0">
                <a:solidFill>
                  <a:srgbClr val="002060"/>
                </a:solidFill>
                <a:latin typeface="Arial" panose="020B0604020202020204" pitchFamily="34" charset="0"/>
                <a:cs typeface="Arial" panose="020B0604020202020204" pitchFamily="34" charset="0"/>
              </a:rPr>
              <a:t>Terms of Reference are reviewed annually</a:t>
            </a:r>
          </a:p>
          <a:p>
            <a:endParaRPr lang="en-GB" sz="3600" dirty="0">
              <a:solidFill>
                <a:srgbClr val="002060"/>
              </a:solidFill>
              <a:latin typeface="Arial" panose="020B0604020202020204" pitchFamily="34" charset="0"/>
              <a:cs typeface="Arial" panose="020B0604020202020204" pitchFamily="34" charset="0"/>
            </a:endParaRPr>
          </a:p>
          <a:p>
            <a:endParaRPr lang="en-GB" sz="3600" dirty="0">
              <a:solidFill>
                <a:srgbClr val="002060"/>
              </a:solidFill>
              <a:latin typeface="Arial" panose="020B0604020202020204" pitchFamily="34" charset="0"/>
              <a:cs typeface="Arial" panose="020B0604020202020204" pitchFamily="34" charset="0"/>
            </a:endParaRPr>
          </a:p>
          <a:p>
            <a:r>
              <a:rPr lang="en-GB" sz="3600" dirty="0">
                <a:solidFill>
                  <a:srgbClr val="002060"/>
                </a:solidFill>
                <a:latin typeface="Arial" panose="020B0604020202020204" pitchFamily="34" charset="0"/>
                <a:cs typeface="Arial" panose="020B0604020202020204" pitchFamily="34" charset="0"/>
              </a:rPr>
              <a:t>Agree a 12 month forward plan ahead of each financial period</a:t>
            </a:r>
          </a:p>
          <a:p>
            <a:endParaRPr lang="en-GB" sz="3600" dirty="0">
              <a:solidFill>
                <a:srgbClr val="002060"/>
              </a:solidFill>
              <a:latin typeface="Arial" panose="020B0604020202020204" pitchFamily="34" charset="0"/>
              <a:cs typeface="Arial" panose="020B0604020202020204" pitchFamily="34" charset="0"/>
            </a:endParaRPr>
          </a:p>
          <a:p>
            <a:endParaRPr lang="en-GB" sz="3600" dirty="0">
              <a:solidFill>
                <a:srgbClr val="002060"/>
              </a:solidFill>
              <a:latin typeface="Arial" panose="020B0604020202020204" pitchFamily="34" charset="0"/>
              <a:cs typeface="Arial" panose="020B0604020202020204" pitchFamily="34" charset="0"/>
            </a:endParaRPr>
          </a:p>
          <a:p>
            <a:r>
              <a:rPr lang="en-GB" sz="3600" dirty="0">
                <a:solidFill>
                  <a:srgbClr val="002060"/>
                </a:solidFill>
                <a:latin typeface="Arial" panose="020B0604020202020204" pitchFamily="34" charset="0"/>
                <a:cs typeface="Arial" panose="020B0604020202020204" pitchFamily="34" charset="0"/>
              </a:rPr>
              <a:t>Report their progress to each board meeting</a:t>
            </a:r>
          </a:p>
        </p:txBody>
      </p:sp>
    </p:spTree>
    <p:extLst>
      <p:ext uri="{BB962C8B-B14F-4D97-AF65-F5344CB8AC3E}">
        <p14:creationId xmlns:p14="http://schemas.microsoft.com/office/powerpoint/2010/main" val="248690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a:extLst>
              <a:ext uri="{C183D7F6-B498-43B3-948B-1728B52AA6E4}">
                <adec:decorative xmlns:adec="http://schemas.microsoft.com/office/drawing/2017/decorative" val="1"/>
              </a:ext>
            </a:extLst>
          </p:cNvPr>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a:spLocks noGrp="1"/>
          </p:cNvSpPr>
          <p:nvPr>
            <p:ph type="title" idx="4294967295"/>
          </p:nvPr>
        </p:nvSpPr>
        <p:spPr>
          <a:xfrm>
            <a:off x="4135087" y="114300"/>
            <a:ext cx="10017825" cy="8976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2"/>
              </a:lnSpc>
              <a:spcBef>
                <a:spcPts val="0"/>
              </a:spcBef>
              <a:spcAft>
                <a:spcPts val="0"/>
              </a:spcAft>
              <a:buClrTx/>
              <a:buSzTx/>
              <a:buFontTx/>
              <a:buNone/>
              <a:tabLst/>
              <a:defRPr/>
            </a:pPr>
            <a:r>
              <a:rPr kumimoji="0" lang="en-US" sz="5835" b="0" i="0" u="none" strike="noStrike" kern="1200" cap="none" spc="0" normalizeH="0" baseline="0" noProof="0" dirty="0">
                <a:ln>
                  <a:noFill/>
                </a:ln>
                <a:solidFill>
                  <a:srgbClr val="20478D"/>
                </a:solidFill>
                <a:effectLst/>
                <a:uLnTx/>
                <a:uFillTx/>
                <a:latin typeface="Poppins Ultra-Bold"/>
                <a:ea typeface="+mn-ea"/>
                <a:cs typeface="+mn-cs"/>
              </a:rPr>
              <a:t>The Partnership Structure</a:t>
            </a:r>
          </a:p>
        </p:txBody>
      </p:sp>
      <p:pic>
        <p:nvPicPr>
          <p:cNvPr id="3" name="Picture 2">
            <a:extLst>
              <a:ext uri="{FF2B5EF4-FFF2-40B4-BE49-F238E27FC236}">
                <a16:creationId xmlns:a16="http://schemas.microsoft.com/office/drawing/2014/main" id="{2867A34D-3B15-1155-53DA-AC99062F980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735319" y="1333500"/>
            <a:ext cx="12454172" cy="8589084"/>
          </a:xfrm>
          <a:prstGeom prst="rect">
            <a:avLst/>
          </a:prstGeom>
        </p:spPr>
      </p:pic>
    </p:spTree>
    <p:extLst>
      <p:ext uri="{BB962C8B-B14F-4D97-AF65-F5344CB8AC3E}">
        <p14:creationId xmlns:p14="http://schemas.microsoft.com/office/powerpoint/2010/main" val="71566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28700" y="3407405"/>
            <a:ext cx="5726439" cy="5755215"/>
          </a:xfrm>
          <a:custGeom>
            <a:avLst/>
            <a:gdLst/>
            <a:ahLst/>
            <a:cxnLst/>
            <a:rect l="l" t="t" r="r" b="b"/>
            <a:pathLst>
              <a:path w="5726439" h="5755215">
                <a:moveTo>
                  <a:pt x="0" y="0"/>
                </a:moveTo>
                <a:lnTo>
                  <a:pt x="5726439" y="0"/>
                </a:lnTo>
                <a:lnTo>
                  <a:pt x="5726439" y="5755215"/>
                </a:lnTo>
                <a:lnTo>
                  <a:pt x="0" y="57552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8763000" y="4063127"/>
            <a:ext cx="3820563" cy="1514389"/>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Continued activity related to the findings of the Whorlton Hall SAR, with a national reference group maintaining a line of sight and scrutiny over progress. That work also includes rollout of ‘Closed Cultures’ training led by the Independent Chair.</a:t>
            </a:r>
          </a:p>
          <a:p>
            <a:pPr algn="l">
              <a:lnSpc>
                <a:spcPts val="1670"/>
              </a:lnSpc>
              <a:spcBef>
                <a:spcPct val="0"/>
              </a:spcBef>
            </a:pPr>
            <a:r>
              <a:rPr lang="en-US" sz="1193" dirty="0">
                <a:solidFill>
                  <a:srgbClr val="292828"/>
                </a:solidFill>
                <a:latin typeface="Poppins Medium"/>
              </a:rPr>
              <a:t>. </a:t>
            </a:r>
          </a:p>
        </p:txBody>
      </p:sp>
      <p:grpSp>
        <p:nvGrpSpPr>
          <p:cNvPr id="4" name="Group 4">
            <a:extLst>
              <a:ext uri="{C183D7F6-B498-43B3-948B-1728B52AA6E4}">
                <adec:decorative xmlns:adec="http://schemas.microsoft.com/office/drawing/2017/decorative" val="1"/>
              </a:ext>
            </a:extLst>
          </p:cNvPr>
          <p:cNvGrpSpPr/>
          <p:nvPr/>
        </p:nvGrpSpPr>
        <p:grpSpPr>
          <a:xfrm>
            <a:off x="12583562" y="4001614"/>
            <a:ext cx="881185" cy="881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12583562" y="7242626"/>
            <a:ext cx="881185" cy="88118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a:extLst>
              <a:ext uri="{C183D7F6-B498-43B3-948B-1728B52AA6E4}">
                <adec:decorative xmlns:adec="http://schemas.microsoft.com/office/drawing/2017/decorative" val="1"/>
              </a:ext>
            </a:extLst>
          </p:cNvPr>
          <p:cNvGrpSpPr/>
          <p:nvPr/>
        </p:nvGrpSpPr>
        <p:grpSpPr>
          <a:xfrm>
            <a:off x="7674701" y="3918322"/>
            <a:ext cx="881185" cy="88118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85D1"/>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a:extLst>
              <a:ext uri="{C183D7F6-B498-43B3-948B-1728B52AA6E4}">
                <adec:decorative xmlns:adec="http://schemas.microsoft.com/office/drawing/2017/decorative" val="1"/>
              </a:ext>
            </a:extLst>
          </p:cNvPr>
          <p:cNvGrpSpPr/>
          <p:nvPr/>
        </p:nvGrpSpPr>
        <p:grpSpPr>
          <a:xfrm>
            <a:off x="7674701" y="7159333"/>
            <a:ext cx="881185" cy="88118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6" name="Freeform 16">
            <a:extLst>
              <a:ext uri="{C183D7F6-B498-43B3-948B-1728B52AA6E4}">
                <adec:decorative xmlns:adec="http://schemas.microsoft.com/office/drawing/2017/decorative" val="1"/>
              </a:ext>
            </a:extLst>
          </p:cNvPr>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0" name="TextBox 20"/>
          <p:cNvSpPr txBox="1">
            <a:spLocks noGrp="1"/>
          </p:cNvSpPr>
          <p:nvPr>
            <p:ph type="title" idx="4294967295"/>
          </p:nvPr>
        </p:nvSpPr>
        <p:spPr>
          <a:xfrm>
            <a:off x="2057400" y="784910"/>
            <a:ext cx="15773399" cy="8976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2"/>
              </a:lnSpc>
              <a:spcBef>
                <a:spcPts val="0"/>
              </a:spcBef>
              <a:spcAft>
                <a:spcPts val="0"/>
              </a:spcAft>
              <a:buClrTx/>
              <a:buSzTx/>
              <a:buFontTx/>
              <a:buNone/>
              <a:tabLst/>
              <a:defRPr/>
            </a:pPr>
            <a:r>
              <a:rPr kumimoji="0" lang="en-US" sz="5835" b="0" i="0" u="none" strike="noStrike" kern="1200" cap="none" spc="0" normalizeH="0" baseline="0" noProof="0" dirty="0">
                <a:ln>
                  <a:noFill/>
                </a:ln>
                <a:solidFill>
                  <a:srgbClr val="20478D"/>
                </a:solidFill>
                <a:effectLst/>
                <a:uLnTx/>
                <a:uFillTx/>
                <a:latin typeface="Poppins Ultra-Bold"/>
                <a:ea typeface="+mn-ea"/>
                <a:cs typeface="+mn-cs"/>
              </a:rPr>
              <a:t>Current work</a:t>
            </a:r>
          </a:p>
        </p:txBody>
      </p:sp>
      <p:sp>
        <p:nvSpPr>
          <p:cNvPr id="21" name="TextBox 21"/>
          <p:cNvSpPr txBox="1"/>
          <p:nvPr/>
        </p:nvSpPr>
        <p:spPr>
          <a:xfrm>
            <a:off x="9144000" y="2694574"/>
            <a:ext cx="9366747" cy="413831"/>
          </a:xfrm>
          <a:prstGeom prst="rect">
            <a:avLst/>
          </a:prstGeom>
        </p:spPr>
        <p:txBody>
          <a:bodyPr lIns="0" tIns="0" rIns="0" bIns="0" rtlCol="0" anchor="t">
            <a:spAutoFit/>
          </a:bodyPr>
          <a:lstStyle/>
          <a:p>
            <a:pPr algn="l">
              <a:lnSpc>
                <a:spcPts val="3385"/>
              </a:lnSpc>
              <a:spcBef>
                <a:spcPct val="0"/>
              </a:spcBef>
            </a:pPr>
            <a:r>
              <a:rPr lang="en-US" sz="2418" dirty="0">
                <a:solidFill>
                  <a:srgbClr val="292828"/>
                </a:solidFill>
                <a:latin typeface="Poppins Medium"/>
              </a:rPr>
              <a:t>Some key highlights of current work in 2024 and 2025</a:t>
            </a:r>
          </a:p>
        </p:txBody>
      </p:sp>
      <p:sp>
        <p:nvSpPr>
          <p:cNvPr id="22" name="TextBox 22"/>
          <p:cNvSpPr txBox="1"/>
          <p:nvPr/>
        </p:nvSpPr>
        <p:spPr>
          <a:xfrm>
            <a:off x="8762999" y="3645754"/>
            <a:ext cx="3903173"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SAR activity</a:t>
            </a:r>
          </a:p>
        </p:txBody>
      </p:sp>
      <p:sp>
        <p:nvSpPr>
          <p:cNvPr id="23" name="TextBox 23"/>
          <p:cNvSpPr txBox="1"/>
          <p:nvPr/>
        </p:nvSpPr>
        <p:spPr>
          <a:xfrm>
            <a:off x="8702810" y="6930077"/>
            <a:ext cx="2854085"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Assurance</a:t>
            </a:r>
          </a:p>
        </p:txBody>
      </p:sp>
      <p:sp>
        <p:nvSpPr>
          <p:cNvPr id="24" name="TextBox 24"/>
          <p:cNvSpPr txBox="1"/>
          <p:nvPr/>
        </p:nvSpPr>
        <p:spPr>
          <a:xfrm>
            <a:off x="8702810" y="7347450"/>
            <a:ext cx="3820563" cy="2180597"/>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It includes seeking assurance on safeguarding adults’ organisational standards. In 2024-2025 there will be focus upon Making Safeguarding Personal (MSP) and agency supervision. Additional activity includes a further audit of domestic abuse and safeguarding adults (2</a:t>
            </a:r>
            <a:r>
              <a:rPr lang="en-US" sz="1600" baseline="30000" dirty="0">
                <a:solidFill>
                  <a:srgbClr val="292828"/>
                </a:solidFill>
                <a:latin typeface="Arial" panose="020B0604020202020204" pitchFamily="34" charset="0"/>
                <a:cs typeface="Arial" panose="020B0604020202020204" pitchFamily="34" charset="0"/>
              </a:rPr>
              <a:t>nd</a:t>
            </a:r>
            <a:r>
              <a:rPr lang="en-US" sz="1600" dirty="0">
                <a:solidFill>
                  <a:srgbClr val="292828"/>
                </a:solidFill>
                <a:latin typeface="Arial" panose="020B0604020202020204" pitchFamily="34" charset="0"/>
                <a:cs typeface="Arial" panose="020B0604020202020204" pitchFamily="34" charset="0"/>
              </a:rPr>
              <a:t> audit linked to the </a:t>
            </a:r>
            <a:r>
              <a:rPr lang="en-US" sz="1600" dirty="0">
                <a:solidFill>
                  <a:srgbClr val="292828"/>
                </a:solidFill>
                <a:latin typeface="Arial" panose="020B0604020202020204" pitchFamily="34" charset="0"/>
                <a:cs typeface="Arial" panose="020B0604020202020204" pitchFamily="34" charset="0"/>
                <a:hlinkClick r:id="rId12"/>
              </a:rPr>
              <a:t>Safe Care at Home Review</a:t>
            </a:r>
            <a:r>
              <a:rPr lang="en-US" sz="1600" dirty="0">
                <a:solidFill>
                  <a:srgbClr val="292828"/>
                </a:solidFill>
                <a:latin typeface="Arial" panose="020B0604020202020204" pitchFamily="34" charset="0"/>
                <a:cs typeface="Arial" panose="020B0604020202020204" pitchFamily="34" charset="0"/>
              </a:rPr>
              <a:t>, Department of Health and Social Care, July 2023).</a:t>
            </a:r>
            <a:endParaRPr lang="en-US" sz="1193" dirty="0">
              <a:solidFill>
                <a:srgbClr val="292828"/>
              </a:solidFill>
              <a:latin typeface="Poppins Medium"/>
            </a:endParaRPr>
          </a:p>
        </p:txBody>
      </p:sp>
      <p:sp>
        <p:nvSpPr>
          <p:cNvPr id="25" name="TextBox 25"/>
          <p:cNvSpPr txBox="1"/>
          <p:nvPr/>
        </p:nvSpPr>
        <p:spPr>
          <a:xfrm>
            <a:off x="13735078" y="3645754"/>
            <a:ext cx="2367154"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Coproduction</a:t>
            </a:r>
          </a:p>
        </p:txBody>
      </p:sp>
      <p:sp>
        <p:nvSpPr>
          <p:cNvPr id="26" name="TextBox 26"/>
          <p:cNvSpPr txBox="1"/>
          <p:nvPr/>
        </p:nvSpPr>
        <p:spPr>
          <a:xfrm>
            <a:off x="13735078" y="4063127"/>
            <a:ext cx="4348354" cy="1962076"/>
          </a:xfrm>
          <a:prstGeom prst="rect">
            <a:avLst/>
          </a:prstGeom>
        </p:spPr>
        <p:txBody>
          <a:bodyPr wrap="square"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The partnership has commissioned lived experience leads (supported by Durham Enable). Those leads will attend and report on the activities of a ‘reference group’ at future board meetings. There is also work underway for deaf, deaf/blind and deafened communities. That work being supported by Durham County Council Adult and Health Services colleagues and providers.    </a:t>
            </a:r>
          </a:p>
        </p:txBody>
      </p:sp>
      <p:sp>
        <p:nvSpPr>
          <p:cNvPr id="27" name="TextBox 27"/>
          <p:cNvSpPr txBox="1"/>
          <p:nvPr/>
        </p:nvSpPr>
        <p:spPr>
          <a:xfrm>
            <a:off x="13735078" y="6930077"/>
            <a:ext cx="3891154"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Board Effectiveness</a:t>
            </a:r>
          </a:p>
        </p:txBody>
      </p:sp>
      <p:sp>
        <p:nvSpPr>
          <p:cNvPr id="28" name="TextBox 28"/>
          <p:cNvSpPr txBox="1"/>
          <p:nvPr/>
        </p:nvSpPr>
        <p:spPr>
          <a:xfrm>
            <a:off x="13735078" y="7347450"/>
            <a:ext cx="3820563" cy="2180084"/>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Revisit of partner self-assessment submissions, and monitoring progress against actions.</a:t>
            </a:r>
          </a:p>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Future development also incudes extending the current Safeguarding Adults Review dashboard to drill down on key activity to individual SARs. The local SAR Panel leading on that work.</a:t>
            </a:r>
          </a:p>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Revisit of the board effectiveness survey and subsequent action plan.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738968" y="6120027"/>
            <a:ext cx="3820563" cy="860364"/>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Open to all organisations and covering a wide range of topics in line with relevant competency frameworks.  </a:t>
            </a:r>
          </a:p>
          <a:p>
            <a:pPr algn="l">
              <a:lnSpc>
                <a:spcPts val="1670"/>
              </a:lnSpc>
              <a:spcBef>
                <a:spcPct val="0"/>
              </a:spcBef>
            </a:pPr>
            <a:r>
              <a:rPr lang="en-US" sz="1193" dirty="0">
                <a:solidFill>
                  <a:srgbClr val="292828"/>
                </a:solidFill>
                <a:latin typeface="Poppins Medium"/>
              </a:rPr>
              <a:t>. </a:t>
            </a:r>
          </a:p>
        </p:txBody>
      </p:sp>
      <p:grpSp>
        <p:nvGrpSpPr>
          <p:cNvPr id="4" name="Group 4">
            <a:extLst>
              <a:ext uri="{C183D7F6-B498-43B3-948B-1728B52AA6E4}">
                <adec:decorative xmlns:adec="http://schemas.microsoft.com/office/drawing/2017/decorative" val="1"/>
              </a:ext>
            </a:extLst>
          </p:cNvPr>
          <p:cNvGrpSpPr/>
          <p:nvPr/>
        </p:nvGrpSpPr>
        <p:grpSpPr>
          <a:xfrm>
            <a:off x="12559530" y="6058514"/>
            <a:ext cx="881185" cy="881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12559530" y="7645454"/>
            <a:ext cx="881185" cy="88118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78D"/>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a:extLst>
              <a:ext uri="{C183D7F6-B498-43B3-948B-1728B52AA6E4}">
                <adec:decorative xmlns:adec="http://schemas.microsoft.com/office/drawing/2017/decorative" val="1"/>
              </a:ext>
            </a:extLst>
          </p:cNvPr>
          <p:cNvGrpSpPr/>
          <p:nvPr/>
        </p:nvGrpSpPr>
        <p:grpSpPr>
          <a:xfrm>
            <a:off x="7650669" y="5975222"/>
            <a:ext cx="881185" cy="88118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85D1"/>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a:extLst>
              <a:ext uri="{C183D7F6-B498-43B3-948B-1728B52AA6E4}">
                <adec:decorative xmlns:adec="http://schemas.microsoft.com/office/drawing/2017/decorative" val="1"/>
              </a:ext>
            </a:extLst>
          </p:cNvPr>
          <p:cNvGrpSpPr/>
          <p:nvPr/>
        </p:nvGrpSpPr>
        <p:grpSpPr>
          <a:xfrm>
            <a:off x="7650669" y="7562161"/>
            <a:ext cx="881185" cy="88118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91CE"/>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8" name="Freeform 18">
            <a:extLst>
              <a:ext uri="{C183D7F6-B498-43B3-948B-1728B52AA6E4}">
                <adec:decorative xmlns:adec="http://schemas.microsoft.com/office/drawing/2017/decorative" val="1"/>
              </a:ext>
            </a:extLst>
          </p:cNvPr>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TextBox 20"/>
          <p:cNvSpPr txBox="1">
            <a:spLocks noGrp="1"/>
          </p:cNvSpPr>
          <p:nvPr>
            <p:ph type="title" idx="4294967295"/>
          </p:nvPr>
        </p:nvSpPr>
        <p:spPr>
          <a:xfrm>
            <a:off x="2057400" y="784910"/>
            <a:ext cx="15773399" cy="1795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2"/>
              </a:lnSpc>
              <a:spcBef>
                <a:spcPts val="0"/>
              </a:spcBef>
              <a:spcAft>
                <a:spcPts val="0"/>
              </a:spcAft>
              <a:buClrTx/>
              <a:buSzTx/>
              <a:buFontTx/>
              <a:buNone/>
              <a:tabLst/>
              <a:defRPr/>
            </a:pPr>
            <a:r>
              <a:rPr kumimoji="0" lang="en-US" sz="5835" b="0" i="0" u="none" strike="noStrike" kern="1200" cap="none" spc="0" normalizeH="0" baseline="0" noProof="0" dirty="0">
                <a:ln>
                  <a:noFill/>
                </a:ln>
                <a:solidFill>
                  <a:srgbClr val="20478D"/>
                </a:solidFill>
                <a:effectLst/>
                <a:uLnTx/>
                <a:uFillTx/>
                <a:latin typeface="Poppins Ultra-Bold"/>
                <a:ea typeface="+mn-ea"/>
                <a:cs typeface="+mn-cs"/>
              </a:rPr>
              <a:t>Partnership Training and Development Offer</a:t>
            </a:r>
          </a:p>
        </p:txBody>
      </p:sp>
      <p:sp>
        <p:nvSpPr>
          <p:cNvPr id="21" name="TextBox 21"/>
          <p:cNvSpPr txBox="1"/>
          <p:nvPr/>
        </p:nvSpPr>
        <p:spPr>
          <a:xfrm>
            <a:off x="8921253" y="3434803"/>
            <a:ext cx="9366747" cy="849848"/>
          </a:xfrm>
          <a:prstGeom prst="rect">
            <a:avLst/>
          </a:prstGeom>
        </p:spPr>
        <p:txBody>
          <a:bodyPr lIns="0" tIns="0" rIns="0" bIns="0" rtlCol="0" anchor="t">
            <a:spAutoFit/>
          </a:bodyPr>
          <a:lstStyle/>
          <a:p>
            <a:pPr algn="l">
              <a:lnSpc>
                <a:spcPts val="3385"/>
              </a:lnSpc>
              <a:spcBef>
                <a:spcPct val="0"/>
              </a:spcBef>
            </a:pPr>
            <a:r>
              <a:rPr lang="en-US" sz="2418" dirty="0">
                <a:solidFill>
                  <a:srgbClr val="292828"/>
                </a:solidFill>
                <a:latin typeface="Poppins Medium"/>
              </a:rPr>
              <a:t>The partnership offers a wide range of training and development including:</a:t>
            </a:r>
          </a:p>
        </p:txBody>
      </p:sp>
      <p:sp>
        <p:nvSpPr>
          <p:cNvPr id="22" name="TextBox 22"/>
          <p:cNvSpPr txBox="1"/>
          <p:nvPr/>
        </p:nvSpPr>
        <p:spPr>
          <a:xfrm>
            <a:off x="8738967" y="5702654"/>
            <a:ext cx="3903173"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Face to Face &amp; Virtual</a:t>
            </a:r>
          </a:p>
        </p:txBody>
      </p:sp>
      <p:sp>
        <p:nvSpPr>
          <p:cNvPr id="23" name="TextBox 23"/>
          <p:cNvSpPr txBox="1"/>
          <p:nvPr/>
        </p:nvSpPr>
        <p:spPr>
          <a:xfrm>
            <a:off x="8678778" y="7332905"/>
            <a:ext cx="2854085"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Adhoc/Bespoke</a:t>
            </a:r>
          </a:p>
        </p:txBody>
      </p:sp>
      <p:sp>
        <p:nvSpPr>
          <p:cNvPr id="24" name="TextBox 24"/>
          <p:cNvSpPr txBox="1"/>
          <p:nvPr/>
        </p:nvSpPr>
        <p:spPr>
          <a:xfrm>
            <a:off x="8678778" y="7750278"/>
            <a:ext cx="3820563" cy="1308050"/>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On request agencies/organisations can seek specific learning development and delivery options. For example, training has been developed and delivered to non-commissioned services. This offer may incur fees. </a:t>
            </a:r>
          </a:p>
        </p:txBody>
      </p:sp>
      <p:sp>
        <p:nvSpPr>
          <p:cNvPr id="25" name="TextBox 25"/>
          <p:cNvSpPr txBox="1"/>
          <p:nvPr/>
        </p:nvSpPr>
        <p:spPr>
          <a:xfrm>
            <a:off x="13711046" y="5702654"/>
            <a:ext cx="2024951" cy="398729"/>
          </a:xfrm>
          <a:prstGeom prst="rect">
            <a:avLst/>
          </a:prstGeom>
        </p:spPr>
        <p:txBody>
          <a:bodyPr lIns="0" tIns="0" rIns="0" bIns="0" rtlCol="0" anchor="t">
            <a:spAutoFit/>
          </a:bodyPr>
          <a:lstStyle/>
          <a:p>
            <a:pPr algn="l">
              <a:lnSpc>
                <a:spcPts val="3222"/>
              </a:lnSpc>
              <a:spcBef>
                <a:spcPct val="0"/>
              </a:spcBef>
            </a:pPr>
            <a:r>
              <a:rPr lang="en-US" sz="2302" dirty="0">
                <a:solidFill>
                  <a:srgbClr val="29315D"/>
                </a:solidFill>
                <a:latin typeface="Poppins Ultra-Bold"/>
              </a:rPr>
              <a:t>Networking</a:t>
            </a:r>
          </a:p>
        </p:txBody>
      </p:sp>
      <p:sp>
        <p:nvSpPr>
          <p:cNvPr id="26" name="TextBox 26"/>
          <p:cNvSpPr txBox="1"/>
          <p:nvPr/>
        </p:nvSpPr>
        <p:spPr>
          <a:xfrm>
            <a:off x="13711046" y="6120027"/>
            <a:ext cx="3820563" cy="654025"/>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A dedicated Trainers network, for consultative activity and collaboration. Open to key agencies.   </a:t>
            </a:r>
          </a:p>
        </p:txBody>
      </p:sp>
      <p:sp>
        <p:nvSpPr>
          <p:cNvPr id="27" name="TextBox 27"/>
          <p:cNvSpPr txBox="1"/>
          <p:nvPr/>
        </p:nvSpPr>
        <p:spPr>
          <a:xfrm>
            <a:off x="13711046" y="7332905"/>
            <a:ext cx="3891154" cy="390428"/>
          </a:xfrm>
          <a:prstGeom prst="rect">
            <a:avLst/>
          </a:prstGeom>
        </p:spPr>
        <p:txBody>
          <a:bodyPr wrap="square" lIns="0" tIns="0" rIns="0" bIns="0" rtlCol="0" anchor="t">
            <a:spAutoFit/>
          </a:bodyPr>
          <a:lstStyle/>
          <a:p>
            <a:pPr algn="l">
              <a:lnSpc>
                <a:spcPts val="3222"/>
              </a:lnSpc>
              <a:spcBef>
                <a:spcPct val="0"/>
              </a:spcBef>
            </a:pPr>
            <a:r>
              <a:rPr lang="en-US" sz="2302" dirty="0">
                <a:solidFill>
                  <a:srgbClr val="29315D"/>
                </a:solidFill>
                <a:latin typeface="Poppins Ultra-Bold"/>
              </a:rPr>
              <a:t>Joint Safeguarding Week </a:t>
            </a:r>
          </a:p>
        </p:txBody>
      </p:sp>
      <p:sp>
        <p:nvSpPr>
          <p:cNvPr id="28" name="TextBox 28"/>
          <p:cNvSpPr txBox="1"/>
          <p:nvPr/>
        </p:nvSpPr>
        <p:spPr>
          <a:xfrm>
            <a:off x="13711046" y="7750278"/>
            <a:ext cx="3820563" cy="1962076"/>
          </a:xfrm>
          <a:prstGeom prst="rect">
            <a:avLst/>
          </a:prstGeom>
        </p:spPr>
        <p:txBody>
          <a:bodyPr lIns="0" tIns="0" rIns="0" bIns="0" rtlCol="0" anchor="t">
            <a:spAutoFit/>
          </a:bodyPr>
          <a:lstStyle/>
          <a:p>
            <a:pPr algn="l">
              <a:lnSpc>
                <a:spcPts val="1670"/>
              </a:lnSpc>
              <a:spcBef>
                <a:spcPct val="0"/>
              </a:spcBef>
            </a:pPr>
            <a:r>
              <a:rPr lang="en-US" sz="1600" dirty="0">
                <a:solidFill>
                  <a:srgbClr val="292828"/>
                </a:solidFill>
                <a:latin typeface="Arial" panose="020B0604020202020204" pitchFamily="34" charset="0"/>
                <a:cs typeface="Arial" panose="020B0604020202020204" pitchFamily="34" charset="0"/>
              </a:rPr>
              <a:t>Working with colleagues in the Safeguarding Children and Safe Durham Partnerships to provide key opportunities across a range of topics to statutory and relevant partners and the voluntary community sector. These events are continually supported by board partners. Impact reporting to the partnership is a core output.</a:t>
            </a:r>
          </a:p>
        </p:txBody>
      </p:sp>
      <p:pic>
        <p:nvPicPr>
          <p:cNvPr id="30" name="Picture 29">
            <a:extLst>
              <a:ext uri="{FF2B5EF4-FFF2-40B4-BE49-F238E27FC236}">
                <a16:creationId xmlns:a16="http://schemas.microsoft.com/office/drawing/2014/main" id="{8D1F502B-1FDD-7776-AC67-216CB4072FC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9612" y="2656448"/>
            <a:ext cx="5707692" cy="3122326"/>
          </a:xfrm>
          <a:prstGeom prst="rect">
            <a:avLst/>
          </a:prstGeom>
          <a:ln w="38100">
            <a:solidFill>
              <a:srgbClr val="0070C0"/>
            </a:solidFill>
          </a:ln>
        </p:spPr>
      </p:pic>
      <p:pic>
        <p:nvPicPr>
          <p:cNvPr id="32" name="Picture 31">
            <a:extLst>
              <a:ext uri="{FF2B5EF4-FFF2-40B4-BE49-F238E27FC236}">
                <a16:creationId xmlns:a16="http://schemas.microsoft.com/office/drawing/2014/main" id="{1F973926-1CB5-CF87-8D85-DCE7E3DE461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23763" y="5575902"/>
            <a:ext cx="5483050" cy="3083843"/>
          </a:xfrm>
          <a:prstGeom prst="rect">
            <a:avLst/>
          </a:prstGeom>
          <a:ln w="38100">
            <a:solidFill>
              <a:srgbClr val="0070C0"/>
            </a:solidFill>
          </a:ln>
        </p:spPr>
      </p:pic>
    </p:spTree>
    <p:extLst>
      <p:ext uri="{BB962C8B-B14F-4D97-AF65-F5344CB8AC3E}">
        <p14:creationId xmlns:p14="http://schemas.microsoft.com/office/powerpoint/2010/main" val="27668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9">
            <a:extLst>
              <a:ext uri="{FF2B5EF4-FFF2-40B4-BE49-F238E27FC236}">
                <a16:creationId xmlns:a16="http://schemas.microsoft.com/office/drawing/2014/main" id="{87D67E02-0A1F-7F35-8B96-E727CD2AB589}"/>
              </a:ext>
              <a:ext uri="{C183D7F6-B498-43B3-948B-1728B52AA6E4}">
                <adec:decorative xmlns:adec="http://schemas.microsoft.com/office/drawing/2017/decorative" val="1"/>
              </a:ext>
            </a:extLst>
          </p:cNvPr>
          <p:cNvSpPr/>
          <p:nvPr/>
        </p:nvSpPr>
        <p:spPr>
          <a:xfrm>
            <a:off x="7223843" y="2041756"/>
            <a:ext cx="3496611" cy="3496611"/>
          </a:xfrm>
          <a:custGeom>
            <a:avLst/>
            <a:gdLst/>
            <a:ahLst/>
            <a:cxnLst/>
            <a:rect l="l" t="t" r="r" b="b"/>
            <a:pathLst>
              <a:path w="3496611" h="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2" name="Group 2">
            <a:extLst>
              <a:ext uri="{C183D7F6-B498-43B3-948B-1728B52AA6E4}">
                <adec:decorative xmlns:adec="http://schemas.microsoft.com/office/drawing/2017/decorative" val="1"/>
              </a:ext>
            </a:extLst>
          </p:cNvPr>
          <p:cNvGrpSpPr/>
          <p:nvPr/>
        </p:nvGrpSpPr>
        <p:grpSpPr>
          <a:xfrm>
            <a:off x="-1524000" y="3151001"/>
            <a:ext cx="20209651" cy="7277633"/>
            <a:chOff x="0" y="0"/>
            <a:chExt cx="5322706" cy="1916743"/>
          </a:xfrm>
        </p:grpSpPr>
        <p:sp>
          <p:nvSpPr>
            <p:cNvPr id="3" name="Freeform 3"/>
            <p:cNvSpPr/>
            <p:nvPr/>
          </p:nvSpPr>
          <p:spPr>
            <a:xfrm>
              <a:off x="0" y="0"/>
              <a:ext cx="5322707" cy="1916743"/>
            </a:xfrm>
            <a:custGeom>
              <a:avLst/>
              <a:gdLst/>
              <a:ahLst/>
              <a:cxnLst/>
              <a:rect l="l" t="t" r="r" b="b"/>
              <a:pathLst>
                <a:path w="5322707" h="1916743">
                  <a:moveTo>
                    <a:pt x="0" y="0"/>
                  </a:moveTo>
                  <a:lnTo>
                    <a:pt x="5322707" y="0"/>
                  </a:lnTo>
                  <a:lnTo>
                    <a:pt x="5322707" y="1916743"/>
                  </a:lnTo>
                  <a:lnTo>
                    <a:pt x="0" y="1916743"/>
                  </a:lnTo>
                  <a:close/>
                </a:path>
              </a:pathLst>
            </a:custGeom>
            <a:solidFill>
              <a:srgbClr val="2491CE"/>
            </a:solidFill>
          </p:spPr>
          <p:txBody>
            <a:bodyPr/>
            <a:lstStyle/>
            <a:p>
              <a:endParaRPr lang="en-GB"/>
            </a:p>
          </p:txBody>
        </p:sp>
        <p:sp>
          <p:nvSpPr>
            <p:cNvPr id="4" name="TextBox 4"/>
            <p:cNvSpPr txBox="1"/>
            <p:nvPr/>
          </p:nvSpPr>
          <p:spPr>
            <a:xfrm>
              <a:off x="0" y="-38100"/>
              <a:ext cx="5322706" cy="1954843"/>
            </a:xfrm>
            <a:prstGeom prst="rect">
              <a:avLst/>
            </a:prstGeom>
          </p:spPr>
          <p:txBody>
            <a:bodyPr lIns="50800" tIns="50800" rIns="50800" bIns="50800" rtlCol="0" anchor="ctr"/>
            <a:lstStyle/>
            <a:p>
              <a:pPr marL="0" marR="0" lvl="0" indent="0" algn="ctr" defTabSz="914400" rtl="0" eaLnBrk="1" fontAlgn="auto" latinLnBrk="0" hangingPunct="1">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9" name="Freeform 9">
            <a:extLst>
              <a:ext uri="{C183D7F6-B498-43B3-948B-1728B52AA6E4}">
                <adec:decorative xmlns:adec="http://schemas.microsoft.com/office/drawing/2017/decorative" val="1"/>
              </a:ext>
            </a:extLst>
          </p:cNvPr>
          <p:cNvSpPr/>
          <p:nvPr/>
        </p:nvSpPr>
        <p:spPr>
          <a:xfrm>
            <a:off x="2546534" y="2243181"/>
            <a:ext cx="3496611" cy="3496611"/>
          </a:xfrm>
          <a:custGeom>
            <a:avLst/>
            <a:gdLst/>
            <a:ahLst/>
            <a:cxnLst/>
            <a:rect l="l" t="t" r="r" b="b"/>
            <a:pathLst>
              <a:path w="3496611" h="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0" name="Group 10">
            <a:extLst>
              <a:ext uri="{C183D7F6-B498-43B3-948B-1728B52AA6E4}">
                <adec:decorative xmlns:adec="http://schemas.microsoft.com/office/drawing/2017/decorative" val="1"/>
              </a:ext>
            </a:extLst>
          </p:cNvPr>
          <p:cNvGrpSpPr/>
          <p:nvPr/>
        </p:nvGrpSpPr>
        <p:grpSpPr>
          <a:xfrm>
            <a:off x="7583440" y="2504619"/>
            <a:ext cx="2777421" cy="277742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Freeform 13">
            <a:extLst>
              <a:ext uri="{C183D7F6-B498-43B3-948B-1728B52AA6E4}">
                <adec:decorative xmlns:adec="http://schemas.microsoft.com/office/drawing/2017/decorative" val="1"/>
              </a:ext>
            </a:extLst>
          </p:cNvPr>
          <p:cNvSpPr/>
          <p:nvPr/>
        </p:nvSpPr>
        <p:spPr>
          <a:xfrm>
            <a:off x="11901152" y="2112416"/>
            <a:ext cx="3496611" cy="3496611"/>
          </a:xfrm>
          <a:custGeom>
            <a:avLst/>
            <a:gdLst/>
            <a:ahLst/>
            <a:cxnLst/>
            <a:rect l="l" t="t" r="r" b="b"/>
            <a:pathLst>
              <a:path w="3496611" h="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4" name="Group 14">
            <a:extLst>
              <a:ext uri="{C183D7F6-B498-43B3-948B-1728B52AA6E4}">
                <adec:decorative xmlns:adec="http://schemas.microsoft.com/office/drawing/2017/decorative" val="1"/>
              </a:ext>
            </a:extLst>
          </p:cNvPr>
          <p:cNvGrpSpPr/>
          <p:nvPr/>
        </p:nvGrpSpPr>
        <p:grpSpPr>
          <a:xfrm>
            <a:off x="12369158" y="2429619"/>
            <a:ext cx="2777421" cy="277742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TextBox 20"/>
          <p:cNvSpPr txBox="1">
            <a:spLocks noGrp="1"/>
          </p:cNvSpPr>
          <p:nvPr>
            <p:ph type="title" idx="4294967295"/>
          </p:nvPr>
        </p:nvSpPr>
        <p:spPr>
          <a:xfrm>
            <a:off x="609600" y="1155325"/>
            <a:ext cx="17678399" cy="146193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22338" rtl="0" eaLnBrk="1" fontAlgn="auto" latinLnBrk="0" hangingPunct="1">
              <a:lnSpc>
                <a:spcPts val="5719"/>
              </a:lnSpc>
              <a:spcBef>
                <a:spcPts val="0"/>
              </a:spcBef>
              <a:spcAft>
                <a:spcPts val="0"/>
              </a:spcAft>
              <a:buClrTx/>
              <a:buSzTx/>
              <a:buFontTx/>
              <a:buNone/>
              <a:tabLst/>
              <a:defRPr/>
            </a:pPr>
            <a:r>
              <a:rPr kumimoji="0" lang="en-US" sz="4765" b="0" i="0" u="none" strike="noStrike" kern="1200" cap="none" spc="0" normalizeH="0" baseline="0" noProof="0" dirty="0">
                <a:ln>
                  <a:noFill/>
                </a:ln>
                <a:solidFill>
                  <a:srgbClr val="29315D"/>
                </a:solidFill>
                <a:effectLst/>
                <a:uLnTx/>
                <a:uFillTx/>
                <a:latin typeface="Poppins Ultra-Bold"/>
                <a:ea typeface="+mn-ea"/>
                <a:cs typeface="+mn-cs"/>
              </a:rPr>
              <a:t>Safeguarding Overview* - Focus on adults at risk </a:t>
            </a:r>
            <a:br>
              <a:rPr kumimoji="0" lang="en-US" sz="4765" b="0" i="0" u="none" strike="noStrike" kern="1200" cap="none" spc="0" normalizeH="0" baseline="0" noProof="0" dirty="0">
                <a:ln>
                  <a:noFill/>
                </a:ln>
                <a:solidFill>
                  <a:srgbClr val="29315D"/>
                </a:solidFill>
                <a:effectLst/>
                <a:uLnTx/>
                <a:uFillTx/>
                <a:latin typeface="Poppins Ultra-Bold"/>
                <a:ea typeface="+mn-ea"/>
                <a:cs typeface="+mn-cs"/>
              </a:rPr>
            </a:br>
            <a:endParaRPr kumimoji="0" lang="en-US" sz="4765" b="0" i="0" u="none" strike="noStrike" kern="1200" cap="none" spc="0" normalizeH="0" baseline="0" noProof="0" dirty="0">
              <a:ln>
                <a:noFill/>
              </a:ln>
              <a:solidFill>
                <a:srgbClr val="29315D"/>
              </a:solidFill>
              <a:effectLst/>
              <a:uLnTx/>
              <a:uFillTx/>
              <a:latin typeface="Poppins Ultra-Bold"/>
              <a:ea typeface="+mn-ea"/>
              <a:cs typeface="+mn-cs"/>
            </a:endParaRPr>
          </a:p>
        </p:txBody>
      </p:sp>
      <p:sp>
        <p:nvSpPr>
          <p:cNvPr id="28" name="TextBox 27">
            <a:extLst>
              <a:ext uri="{FF2B5EF4-FFF2-40B4-BE49-F238E27FC236}">
                <a16:creationId xmlns:a16="http://schemas.microsoft.com/office/drawing/2014/main" id="{B22A08BD-78AD-5B8B-13F1-60CC33C425DC}"/>
              </a:ext>
            </a:extLst>
          </p:cNvPr>
          <p:cNvSpPr txBox="1"/>
          <p:nvPr/>
        </p:nvSpPr>
        <p:spPr>
          <a:xfrm>
            <a:off x="7951252" y="2960436"/>
            <a:ext cx="2041795" cy="2062103"/>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Risk removed/reduced</a:t>
            </a:r>
          </a:p>
          <a:p>
            <a:pPr algn="ctr"/>
            <a:endParaRPr lang="en-GB" sz="3200" b="1"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F0A4A9A-CBD1-B6B9-1158-372BFE63E86B}"/>
              </a:ext>
            </a:extLst>
          </p:cNvPr>
          <p:cNvSpPr txBox="1"/>
          <p:nvPr/>
        </p:nvSpPr>
        <p:spPr>
          <a:xfrm>
            <a:off x="12629541" y="3031261"/>
            <a:ext cx="2256655" cy="1077218"/>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Risk remains</a:t>
            </a:r>
          </a:p>
        </p:txBody>
      </p:sp>
      <p:grpSp>
        <p:nvGrpSpPr>
          <p:cNvPr id="32" name="Group 6">
            <a:extLst>
              <a:ext uri="{FF2B5EF4-FFF2-40B4-BE49-F238E27FC236}">
                <a16:creationId xmlns:a16="http://schemas.microsoft.com/office/drawing/2014/main" id="{6F38AF31-A2A1-BD9B-B3D8-EB146DE2D646}"/>
              </a:ext>
              <a:ext uri="{C183D7F6-B498-43B3-948B-1728B52AA6E4}">
                <adec:decorative xmlns:adec="http://schemas.microsoft.com/office/drawing/2017/decorative" val="1"/>
              </a:ext>
            </a:extLst>
          </p:cNvPr>
          <p:cNvGrpSpPr/>
          <p:nvPr/>
        </p:nvGrpSpPr>
        <p:grpSpPr>
          <a:xfrm>
            <a:off x="2906130" y="2505018"/>
            <a:ext cx="2777421" cy="2777421"/>
            <a:chOff x="0" y="0"/>
            <a:chExt cx="812800" cy="812800"/>
          </a:xfrm>
        </p:grpSpPr>
        <p:sp>
          <p:nvSpPr>
            <p:cNvPr id="34" name="Freeform 7">
              <a:extLst>
                <a:ext uri="{FF2B5EF4-FFF2-40B4-BE49-F238E27FC236}">
                  <a16:creationId xmlns:a16="http://schemas.microsoft.com/office/drawing/2014/main" id="{63533F2E-6C5E-BF01-F40B-4270869ED4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15D"/>
            </a:solidFill>
          </p:spPr>
          <p:txBody>
            <a:bodyPr/>
            <a:lstStyle/>
            <a:p>
              <a:endParaRPr lang="en-GB"/>
            </a:p>
          </p:txBody>
        </p:sp>
        <p:sp>
          <p:nvSpPr>
            <p:cNvPr id="35" name="TextBox 8">
              <a:extLst>
                <a:ext uri="{FF2B5EF4-FFF2-40B4-BE49-F238E27FC236}">
                  <a16:creationId xmlns:a16="http://schemas.microsoft.com/office/drawing/2014/main" id="{0AF93F23-A062-E799-614F-6963E97B1CA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8" name="TextBox 23">
            <a:extLst>
              <a:ext uri="{FF2B5EF4-FFF2-40B4-BE49-F238E27FC236}">
                <a16:creationId xmlns:a16="http://schemas.microsoft.com/office/drawing/2014/main" id="{A6F3D306-3639-BCCB-388F-8EEE4F3577C6}"/>
              </a:ext>
            </a:extLst>
          </p:cNvPr>
          <p:cNvSpPr txBox="1"/>
          <p:nvPr/>
        </p:nvSpPr>
        <p:spPr>
          <a:xfrm>
            <a:off x="7001277" y="5347681"/>
            <a:ext cx="4285447" cy="2462213"/>
          </a:xfrm>
          <a:prstGeom prst="rect">
            <a:avLst/>
          </a:prstGeom>
        </p:spPr>
        <p:txBody>
          <a:bodyPr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lang="en-GB" sz="3200" dirty="0">
                <a:solidFill>
                  <a:schemeClr val="bg1"/>
                </a:solidFill>
                <a:effectLst/>
                <a:ea typeface="Calibri" panose="020F0502020204030204" pitchFamily="34" charset="0"/>
              </a:rPr>
              <a:t>The percentage of individuals was</a:t>
            </a:r>
            <a:r>
              <a:rPr lang="en-GB" sz="3200" b="1" dirty="0">
                <a:solidFill>
                  <a:schemeClr val="bg1"/>
                </a:solidFill>
                <a:effectLst/>
                <a:ea typeface="Calibri" panose="020F0502020204030204" pitchFamily="34" charset="0"/>
              </a:rPr>
              <a:t> 85.6</a:t>
            </a:r>
            <a:r>
              <a:rPr lang="en-GB" sz="3200" dirty="0">
                <a:solidFill>
                  <a:schemeClr val="bg1"/>
                </a:solidFill>
                <a:effectLst/>
                <a:ea typeface="Calibri" panose="020F0502020204030204" pitchFamily="34" charset="0"/>
              </a:rPr>
              <a:t>% for </a:t>
            </a:r>
            <a:r>
              <a:rPr lang="en-GB" sz="3200" dirty="0">
                <a:solidFill>
                  <a:schemeClr val="bg1"/>
                </a:solidFill>
              </a:rPr>
              <a:t>2023/24</a:t>
            </a:r>
            <a:r>
              <a:rPr lang="en-US" sz="3200" dirty="0">
                <a:solidFill>
                  <a:schemeClr val="bg1"/>
                </a:solidFill>
              </a:rPr>
              <a:t>. Lower than the national average for 2022/23 of 91%.</a:t>
            </a:r>
          </a:p>
        </p:txBody>
      </p:sp>
      <p:sp>
        <p:nvSpPr>
          <p:cNvPr id="41" name="TextBox 40">
            <a:extLst>
              <a:ext uri="{FF2B5EF4-FFF2-40B4-BE49-F238E27FC236}">
                <a16:creationId xmlns:a16="http://schemas.microsoft.com/office/drawing/2014/main" id="{24BA8106-F3F7-EF0C-74B6-1F8F1DF95896}"/>
              </a:ext>
            </a:extLst>
          </p:cNvPr>
          <p:cNvSpPr txBox="1"/>
          <p:nvPr/>
        </p:nvSpPr>
        <p:spPr>
          <a:xfrm>
            <a:off x="3204886" y="2929846"/>
            <a:ext cx="2041795" cy="1077218"/>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Risk Removed</a:t>
            </a:r>
          </a:p>
        </p:txBody>
      </p:sp>
      <p:sp>
        <p:nvSpPr>
          <p:cNvPr id="42" name="TextBox 23">
            <a:extLst>
              <a:ext uri="{FF2B5EF4-FFF2-40B4-BE49-F238E27FC236}">
                <a16:creationId xmlns:a16="http://schemas.microsoft.com/office/drawing/2014/main" id="{382A6C7C-FD30-CCC0-560F-252FE61DE387}"/>
              </a:ext>
            </a:extLst>
          </p:cNvPr>
          <p:cNvSpPr txBox="1"/>
          <p:nvPr/>
        </p:nvSpPr>
        <p:spPr>
          <a:xfrm>
            <a:off x="2236764" y="5377630"/>
            <a:ext cx="4285447" cy="2462213"/>
          </a:xfrm>
          <a:prstGeom prst="rect">
            <a:avLst/>
          </a:prstGeom>
        </p:spPr>
        <p:txBody>
          <a:bodyPr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lang="en-GB" sz="3200" dirty="0">
                <a:solidFill>
                  <a:schemeClr val="bg1"/>
                </a:solidFill>
                <a:effectLst/>
                <a:ea typeface="Calibri" panose="020F0502020204030204" pitchFamily="34" charset="0"/>
              </a:rPr>
              <a:t>The percentage of individuals was</a:t>
            </a:r>
            <a:r>
              <a:rPr lang="en-GB" sz="3200" b="1" dirty="0">
                <a:solidFill>
                  <a:schemeClr val="bg1"/>
                </a:solidFill>
                <a:ea typeface="Calibri" panose="020F0502020204030204" pitchFamily="34" charset="0"/>
              </a:rPr>
              <a:t> 38.7</a:t>
            </a:r>
            <a:r>
              <a:rPr lang="en-GB" sz="3200" dirty="0">
                <a:solidFill>
                  <a:schemeClr val="bg1"/>
                </a:solidFill>
                <a:effectLst/>
                <a:ea typeface="Calibri" panose="020F0502020204030204" pitchFamily="34" charset="0"/>
              </a:rPr>
              <a:t>% for </a:t>
            </a:r>
            <a:r>
              <a:rPr lang="en-GB" sz="3200" dirty="0">
                <a:solidFill>
                  <a:schemeClr val="bg1"/>
                </a:solidFill>
              </a:rPr>
              <a:t>2023/24</a:t>
            </a:r>
            <a:r>
              <a:rPr lang="en-US" sz="3200" dirty="0">
                <a:solidFill>
                  <a:schemeClr val="bg1"/>
                </a:solidFill>
              </a:rPr>
              <a:t>. Higher than the national average for 2022/23 of 25%</a:t>
            </a:r>
          </a:p>
        </p:txBody>
      </p:sp>
      <p:sp>
        <p:nvSpPr>
          <p:cNvPr id="43" name="TextBox 42">
            <a:extLst>
              <a:ext uri="{FF2B5EF4-FFF2-40B4-BE49-F238E27FC236}">
                <a16:creationId xmlns:a16="http://schemas.microsoft.com/office/drawing/2014/main" id="{BDBEA84F-C513-72B6-5684-DB76F69E9DF3}"/>
              </a:ext>
            </a:extLst>
          </p:cNvPr>
          <p:cNvSpPr txBox="1"/>
          <p:nvPr/>
        </p:nvSpPr>
        <p:spPr>
          <a:xfrm>
            <a:off x="11765795" y="5254484"/>
            <a:ext cx="4285447" cy="4924425"/>
          </a:xfrm>
          <a:prstGeom prst="rect">
            <a:avLst/>
          </a:prstGeom>
        </p:spPr>
        <p:txBody>
          <a:bodyPr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lang="en-GB" sz="3200" dirty="0">
                <a:solidFill>
                  <a:schemeClr val="bg1"/>
                </a:solidFill>
                <a:effectLst/>
                <a:ea typeface="Calibri" panose="020F0502020204030204" pitchFamily="34" charset="0"/>
              </a:rPr>
              <a:t>The percentage of individuals was</a:t>
            </a:r>
            <a:r>
              <a:rPr lang="en-GB" sz="3200" b="1" dirty="0">
                <a:solidFill>
                  <a:schemeClr val="bg1"/>
                </a:solidFill>
                <a:effectLst/>
                <a:ea typeface="Calibri" panose="020F0502020204030204" pitchFamily="34" charset="0"/>
              </a:rPr>
              <a:t> 14.4</a:t>
            </a:r>
            <a:r>
              <a:rPr lang="en-GB" sz="3200" dirty="0">
                <a:solidFill>
                  <a:schemeClr val="bg1"/>
                </a:solidFill>
                <a:effectLst/>
                <a:ea typeface="Calibri" panose="020F0502020204030204" pitchFamily="34" charset="0"/>
              </a:rPr>
              <a:t>% for </a:t>
            </a:r>
            <a:r>
              <a:rPr lang="en-GB" sz="3200" dirty="0">
                <a:solidFill>
                  <a:schemeClr val="bg1"/>
                </a:solidFill>
              </a:rPr>
              <a:t>2023/24</a:t>
            </a:r>
            <a:r>
              <a:rPr lang="en-US" sz="3200" dirty="0">
                <a:solidFill>
                  <a:schemeClr val="bg1"/>
                </a:solidFill>
              </a:rPr>
              <a:t>. A 0.3 % increase on previous year. Higher than the national average for 2022/23 of 9%. There will be always be an element of risk remains given autonomy and choice for adults. </a:t>
            </a:r>
          </a:p>
        </p:txBody>
      </p:sp>
      <p:sp>
        <p:nvSpPr>
          <p:cNvPr id="45" name="TextBox 44">
            <a:extLst>
              <a:ext uri="{FF2B5EF4-FFF2-40B4-BE49-F238E27FC236}">
                <a16:creationId xmlns:a16="http://schemas.microsoft.com/office/drawing/2014/main" id="{85EDC5B6-E016-BAB4-2227-3F7BC04D6FFB}"/>
              </a:ext>
            </a:extLst>
          </p:cNvPr>
          <p:cNvSpPr txBox="1"/>
          <p:nvPr/>
        </p:nvSpPr>
        <p:spPr>
          <a:xfrm>
            <a:off x="208733" y="9560516"/>
            <a:ext cx="10428870" cy="584775"/>
          </a:xfrm>
          <a:prstGeom prst="rect">
            <a:avLst/>
          </a:prstGeom>
          <a:noFill/>
        </p:spPr>
        <p:txBody>
          <a:bodyPr wrap="square" rtlCol="0">
            <a:spAutoFit/>
          </a:bodyPr>
          <a:lstStyle/>
          <a:p>
            <a:pPr algn="ctr"/>
            <a:r>
              <a:rPr lang="en-GB" sz="3200" dirty="0">
                <a:solidFill>
                  <a:schemeClr val="bg1"/>
                </a:solidFill>
              </a:rPr>
              <a:t>*Data subject to change</a:t>
            </a:r>
          </a:p>
        </p:txBody>
      </p:sp>
    </p:spTree>
    <p:extLst>
      <p:ext uri="{BB962C8B-B14F-4D97-AF65-F5344CB8AC3E}">
        <p14:creationId xmlns:p14="http://schemas.microsoft.com/office/powerpoint/2010/main" val="288615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3915869"/>
            <a:ext cx="20569700" cy="5723431"/>
            <a:chOff x="0" y="0"/>
            <a:chExt cx="1398305" cy="363172"/>
          </a:xfrm>
        </p:grpSpPr>
        <p:sp>
          <p:nvSpPr>
            <p:cNvPr id="3" name="Freeform 3"/>
            <p:cNvSpPr/>
            <p:nvPr/>
          </p:nvSpPr>
          <p:spPr>
            <a:xfrm>
              <a:off x="0" y="0"/>
              <a:ext cx="1398305" cy="363172"/>
            </a:xfrm>
            <a:custGeom>
              <a:avLst/>
              <a:gdLst/>
              <a:ahLst/>
              <a:cxnLst/>
              <a:rect l="l" t="t" r="r" b="b"/>
              <a:pathLst>
                <a:path w="1398305" h="363172">
                  <a:moveTo>
                    <a:pt x="1195105" y="0"/>
                  </a:moveTo>
                  <a:cubicBezTo>
                    <a:pt x="1307329" y="0"/>
                    <a:pt x="1398305" y="81299"/>
                    <a:pt x="1398305" y="181586"/>
                  </a:cubicBezTo>
                  <a:cubicBezTo>
                    <a:pt x="1398305" y="281874"/>
                    <a:pt x="1307329" y="363172"/>
                    <a:pt x="1195105" y="363172"/>
                  </a:cubicBezTo>
                  <a:lnTo>
                    <a:pt x="203200" y="363172"/>
                  </a:lnTo>
                  <a:cubicBezTo>
                    <a:pt x="90976" y="363172"/>
                    <a:pt x="0" y="281874"/>
                    <a:pt x="0" y="181586"/>
                  </a:cubicBezTo>
                  <a:cubicBezTo>
                    <a:pt x="0" y="81299"/>
                    <a:pt x="90976" y="0"/>
                    <a:pt x="203200" y="0"/>
                  </a:cubicBezTo>
                  <a:close/>
                </a:path>
              </a:pathLst>
            </a:custGeom>
            <a:solidFill>
              <a:srgbClr val="20478D"/>
            </a:solidFill>
          </p:spPr>
          <p:txBody>
            <a:bodyPr/>
            <a:lstStyle/>
            <a:p>
              <a:endParaRPr lang="en-GB"/>
            </a:p>
          </p:txBody>
        </p:sp>
        <p:sp>
          <p:nvSpPr>
            <p:cNvPr id="4" name="TextBox 4"/>
            <p:cNvSpPr txBox="1"/>
            <p:nvPr/>
          </p:nvSpPr>
          <p:spPr>
            <a:xfrm>
              <a:off x="0" y="-38100"/>
              <a:ext cx="1398305" cy="401272"/>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0842788" y="-1413671"/>
            <a:ext cx="14245899" cy="14245899"/>
          </a:xfrm>
          <a:custGeom>
            <a:avLst/>
            <a:gdLst/>
            <a:ahLst/>
            <a:cxnLst/>
            <a:rect l="l" t="t" r="r" b="b"/>
            <a:pathLst>
              <a:path w="14245899" h="14245899">
                <a:moveTo>
                  <a:pt x="0" y="0"/>
                </a:moveTo>
                <a:lnTo>
                  <a:pt x="14245899" y="0"/>
                </a:lnTo>
                <a:lnTo>
                  <a:pt x="14245899" y="14245899"/>
                </a:lnTo>
                <a:lnTo>
                  <a:pt x="0" y="14245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a:extLst>
              <a:ext uri="{C183D7F6-B498-43B3-948B-1728B52AA6E4}">
                <adec:decorative xmlns:adec="http://schemas.microsoft.com/office/drawing/2017/decorative" val="1"/>
              </a:ext>
            </a:extLst>
          </p:cNvPr>
          <p:cNvGrpSpPr>
            <a:grpSpLocks noChangeAspect="1"/>
          </p:cNvGrpSpPr>
          <p:nvPr/>
        </p:nvGrpSpPr>
        <p:grpSpPr>
          <a:xfrm>
            <a:off x="11897610" y="-129456"/>
            <a:ext cx="10723380" cy="10723337"/>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06" r="-24906"/>
              </a:stretch>
            </a:blipFill>
          </p:spPr>
          <p:txBody>
            <a:bodyPr/>
            <a:lstStyle/>
            <a:p>
              <a:endParaRPr lang="en-GB"/>
            </a:p>
          </p:txBody>
        </p:sp>
      </p:grpSp>
      <p:sp>
        <p:nvSpPr>
          <p:cNvPr id="8" name="TextBox 8"/>
          <p:cNvSpPr txBox="1">
            <a:spLocks noGrp="1"/>
          </p:cNvSpPr>
          <p:nvPr>
            <p:ph type="title" idx="4294967295"/>
          </p:nvPr>
        </p:nvSpPr>
        <p:spPr>
          <a:xfrm>
            <a:off x="1028700" y="971550"/>
            <a:ext cx="11010900" cy="20261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34"/>
              </a:lnSpc>
              <a:spcBef>
                <a:spcPts val="0"/>
              </a:spcBef>
              <a:spcAft>
                <a:spcPts val="0"/>
              </a:spcAft>
              <a:buClrTx/>
              <a:buSzTx/>
              <a:buFontTx/>
              <a:buNone/>
              <a:tabLst/>
              <a:defRPr/>
            </a:pPr>
            <a:r>
              <a:rPr kumimoji="0" lang="en-US" sz="6612" b="0" i="0" u="none" strike="noStrike" kern="1200" cap="none" spc="0" normalizeH="0" baseline="0" noProof="0" dirty="0">
                <a:ln>
                  <a:noFill/>
                </a:ln>
                <a:solidFill>
                  <a:srgbClr val="20478D"/>
                </a:solidFill>
                <a:effectLst/>
                <a:uLnTx/>
                <a:uFillTx/>
                <a:latin typeface="Poppins Ultra-Bold"/>
                <a:ea typeface="+mn-ea"/>
                <a:cs typeface="+mn-cs"/>
              </a:rPr>
              <a:t>Safeguarding Adults Reviews (SARs)</a:t>
            </a:r>
          </a:p>
        </p:txBody>
      </p:sp>
      <p:sp>
        <p:nvSpPr>
          <p:cNvPr id="9" name="TextBox 9"/>
          <p:cNvSpPr txBox="1"/>
          <p:nvPr/>
        </p:nvSpPr>
        <p:spPr>
          <a:xfrm>
            <a:off x="2514600" y="4289852"/>
            <a:ext cx="9220200" cy="5056128"/>
          </a:xfrm>
          <a:prstGeom prst="rect">
            <a:avLst/>
          </a:prstGeom>
        </p:spPr>
        <p:txBody>
          <a:bodyPr wrap="square" lIns="0" tIns="0" rIns="0" bIns="0" rtlCol="0" anchor="t">
            <a:spAutoFit/>
          </a:bodyPr>
          <a:lstStyle/>
          <a:p>
            <a:pPr algn="just">
              <a:lnSpc>
                <a:spcPts val="3634"/>
              </a:lnSpc>
              <a:spcBef>
                <a:spcPct val="0"/>
              </a:spcBef>
            </a:pPr>
            <a:r>
              <a:rPr lang="en-US" sz="2596" dirty="0">
                <a:solidFill>
                  <a:srgbClr val="FFFFFF"/>
                </a:solidFill>
                <a:latin typeface="Poppins Medium"/>
              </a:rPr>
              <a:t>SARs are a legal requirement set out in Section 44 of the Care Act (2014)</a:t>
            </a:r>
          </a:p>
          <a:p>
            <a:pPr algn="just">
              <a:lnSpc>
                <a:spcPts val="3634"/>
              </a:lnSpc>
              <a:spcBef>
                <a:spcPct val="0"/>
              </a:spcBef>
            </a:pPr>
            <a:endParaRPr lang="en-US" sz="2596" dirty="0">
              <a:solidFill>
                <a:srgbClr val="FFFFFF"/>
              </a:solidFill>
              <a:latin typeface="Poppins Medium"/>
            </a:endParaRPr>
          </a:p>
          <a:p>
            <a:pPr algn="just">
              <a:lnSpc>
                <a:spcPts val="3634"/>
              </a:lnSpc>
              <a:spcBef>
                <a:spcPct val="0"/>
              </a:spcBef>
            </a:pPr>
            <a:r>
              <a:rPr lang="en-US" sz="2596" dirty="0">
                <a:solidFill>
                  <a:srgbClr val="FFFFFF"/>
                </a:solidFill>
                <a:latin typeface="Poppins Medium"/>
              </a:rPr>
              <a:t>SARs can take place when an adult has died (Condition 1) or is living and has suffered serious abuse or neglect (Condition 2). </a:t>
            </a:r>
          </a:p>
          <a:p>
            <a:pPr algn="just">
              <a:lnSpc>
                <a:spcPts val="3634"/>
              </a:lnSpc>
              <a:spcBef>
                <a:spcPct val="0"/>
              </a:spcBef>
            </a:pPr>
            <a:endParaRPr lang="en-US" sz="2596" dirty="0">
              <a:solidFill>
                <a:srgbClr val="FFFFFF"/>
              </a:solidFill>
              <a:latin typeface="Poppins Medium"/>
            </a:endParaRPr>
          </a:p>
          <a:p>
            <a:pPr algn="just">
              <a:lnSpc>
                <a:spcPts val="3634"/>
              </a:lnSpc>
              <a:spcBef>
                <a:spcPct val="0"/>
              </a:spcBef>
            </a:pPr>
            <a:r>
              <a:rPr lang="en-US" sz="2596" dirty="0">
                <a:solidFill>
                  <a:srgbClr val="FFFFFF"/>
                </a:solidFill>
                <a:latin typeface="Poppins Medium"/>
              </a:rPr>
              <a:t>When the conditional criteria is met, a ‘mandatory’ SAR will be undertaken. The partnership can also exercise its power to undertake ‘discretionary’ SARs under S44 (4) of the Care Act 2014 where appropriate.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083CD49954B646BAF31E971B60D3F2" ma:contentTypeVersion="15" ma:contentTypeDescription="Create a new document." ma:contentTypeScope="" ma:versionID="ff28415932031662f97ac91d4cdcaf0b">
  <xsd:schema xmlns:xsd="http://www.w3.org/2001/XMLSchema" xmlns:xs="http://www.w3.org/2001/XMLSchema" xmlns:p="http://schemas.microsoft.com/office/2006/metadata/properties" xmlns:ns2="6ac6a127-b972-4013-b0eb-d56ede002cde" xmlns:ns3="c02294a7-1592-4dda-9645-1287fc96a931" targetNamespace="http://schemas.microsoft.com/office/2006/metadata/properties" ma:root="true" ma:fieldsID="c4fbdad5032fb9ea57885d1bb754ffc0" ns2:_="" ns3:_="">
    <xsd:import namespace="6ac6a127-b972-4013-b0eb-d56ede002cde"/>
    <xsd:import namespace="c02294a7-1592-4dda-9645-1287fc96a9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6a127-b972-4013-b0eb-d56ede002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23efd7-400d-45ca-9678-9a4a242481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2294a7-1592-4dda-9645-1287fc96a9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dc2a2-f832-465b-b953-e78ec3e9e533}" ma:internalName="TaxCatchAll" ma:showField="CatchAllData" ma:web="c02294a7-1592-4dda-9645-1287fc96a93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D6FD5-91C6-4F44-A56A-2713CC120839}"/>
</file>

<file path=customXml/itemProps2.xml><?xml version="1.0" encoding="utf-8"?>
<ds:datastoreItem xmlns:ds="http://schemas.openxmlformats.org/officeDocument/2006/customXml" ds:itemID="{B5D5608E-8922-474F-8779-0DC337B4D4B4}"/>
</file>

<file path=docProps/app.xml><?xml version="1.0" encoding="utf-8"?>
<Properties xmlns="http://schemas.openxmlformats.org/officeDocument/2006/extended-properties" xmlns:vt="http://schemas.openxmlformats.org/officeDocument/2006/docPropsVTypes">
  <TotalTime>806</TotalTime>
  <Words>1164</Words>
  <Application>Microsoft Office PowerPoint</Application>
  <PresentationFormat>Custom</PresentationFormat>
  <Paragraphs>102</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Poppins Semi-Bold</vt:lpstr>
      <vt:lpstr>Arial</vt:lpstr>
      <vt:lpstr>Poppins Ultra-Bold</vt:lpstr>
      <vt:lpstr>Calibri</vt:lpstr>
      <vt:lpstr>Poppins Heavy</vt:lpstr>
      <vt:lpstr>Poppins Bold</vt:lpstr>
      <vt:lpstr>Poppins Medium</vt:lpstr>
      <vt:lpstr>Office Theme</vt:lpstr>
      <vt:lpstr>Safeguarding Adults in County Durham</vt:lpstr>
      <vt:lpstr>About the Partnership</vt:lpstr>
      <vt:lpstr>Role of the Partnership</vt:lpstr>
      <vt:lpstr>The Partnership Plan</vt:lpstr>
      <vt:lpstr>The Partnership Structure</vt:lpstr>
      <vt:lpstr>Current work</vt:lpstr>
      <vt:lpstr>Partnership Training and Development Offer</vt:lpstr>
      <vt:lpstr>Safeguarding Overview* - Focus on adults at risk  </vt:lpstr>
      <vt:lpstr>Safeguarding Adults Reviews (SARs)</vt:lpstr>
      <vt:lpstr>Landscape of local SAR activity</vt:lpstr>
      <vt:lpstr>Comparable Information and Future Activity</vt:lpstr>
      <vt:lpstr>How can the voluntary community  sector  support our work?</vt:lpstr>
      <vt:lpstr>Discussion</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DSAP and DCC Presentation Slide</dc:title>
  <dc:creator>Heidi Gibson</dc:creator>
  <cp:lastModifiedBy>Heidi Gibson</cp:lastModifiedBy>
  <cp:revision>16</cp:revision>
  <dcterms:created xsi:type="dcterms:W3CDTF">2006-08-16T00:00:00Z</dcterms:created>
  <dcterms:modified xsi:type="dcterms:W3CDTF">2024-08-12T13:22:45Z</dcterms:modified>
  <dc:identifier>DAGHefGIccY</dc:identifier>
</cp:coreProperties>
</file>