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62" r:id="rId3"/>
    <p:sldId id="259" r:id="rId4"/>
    <p:sldId id="266" r:id="rId5"/>
    <p:sldId id="258" r:id="rId6"/>
    <p:sldId id="264" r:id="rId7"/>
    <p:sldId id="261" r:id="rId8"/>
    <p:sldId id="256" r:id="rId9"/>
    <p:sldId id="267" r:id="rId10"/>
    <p:sldId id="269"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4" d="100"/>
          <a:sy n="84" d="100"/>
        </p:scale>
        <p:origin x="4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35ADE-641B-42E7-AB76-72E8EEE03CBD}"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E1A10-FC81-4255-87BC-CA638B8F6B60}" type="slidenum">
              <a:rPr lang="en-GB" smtClean="0"/>
              <a:t>‹#›</a:t>
            </a:fld>
            <a:endParaRPr lang="en-GB"/>
          </a:p>
        </p:txBody>
      </p:sp>
    </p:spTree>
    <p:extLst>
      <p:ext uri="{BB962C8B-B14F-4D97-AF65-F5344CB8AC3E}">
        <p14:creationId xmlns:p14="http://schemas.microsoft.com/office/powerpoint/2010/main" val="29706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E1A10-FC81-4255-87BC-CA638B8F6B60}" type="slidenum">
              <a:rPr lang="en-GB" smtClean="0"/>
              <a:t>1</a:t>
            </a:fld>
            <a:endParaRPr lang="en-GB"/>
          </a:p>
        </p:txBody>
      </p:sp>
    </p:spTree>
    <p:extLst>
      <p:ext uri="{BB962C8B-B14F-4D97-AF65-F5344CB8AC3E}">
        <p14:creationId xmlns:p14="http://schemas.microsoft.com/office/powerpoint/2010/main" val="294565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E1A10-FC81-4255-87BC-CA638B8F6B60}" type="slidenum">
              <a:rPr lang="en-GB" smtClean="0"/>
              <a:t>8</a:t>
            </a:fld>
            <a:endParaRPr lang="en-GB"/>
          </a:p>
        </p:txBody>
      </p:sp>
    </p:spTree>
    <p:extLst>
      <p:ext uri="{BB962C8B-B14F-4D97-AF65-F5344CB8AC3E}">
        <p14:creationId xmlns:p14="http://schemas.microsoft.com/office/powerpoint/2010/main" val="22307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F3A3-4587-4422-876C-740504D83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2705F1-CB32-491D-8A81-524500C97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591D77-5E71-47D1-A3B0-799ACA69E8EE}"/>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FA643061-EB31-435F-8E97-91B58FAAE6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97F18-A2F4-4329-9BA1-BF8B4506F634}"/>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113817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C007-1A9B-4492-86EF-57870BAD9E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D416FB-AADA-49A5-85CB-62650C226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264C2-709A-4F6B-AD01-C8D83042F440}"/>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3763E792-5D47-4E51-AC11-FD5B4F44E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EA756-C025-4651-A680-D70614ABDB0D}"/>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29655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0CDB0-19A7-4E40-94E9-BEE45D28A0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A8F632-7223-4B81-AA79-19B458350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3DB09-21F3-452D-9A03-AEEDCA22286E}"/>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5499662E-B4D4-42E8-8D8F-25F1506EB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8A2801-32AF-41D6-81E7-480528E65EAC}"/>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389793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D973-C6A7-4F2B-A385-B444DB4AF8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2AE24F-F4F9-4080-8986-2DF6B4739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F5CF8-735C-4C21-BF39-F6E892FEDAEC}"/>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ECA7C4DF-26D5-4DD3-A252-94A5C93209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94CEA-E40F-4930-83BE-F958C615A6FF}"/>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258831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4245-629A-4254-8DC7-401799C23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9D458E-4C84-44B1-9A4D-786D5B272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CD8E1-84CB-4CBE-9F33-E16C4C0BB6E6}"/>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362B9901-CB59-45B7-A1B1-43C54D6945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1F589-BDE1-46FE-8C27-F4A4FF408774}"/>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18129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3DF5-3556-4F0C-954B-4074C7E6D8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C0B53-EB92-469E-98C3-D89B932696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8F5345-5E81-4B1C-A982-519E859141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5F9794-6C99-4461-87DD-67E234D431AA}"/>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6" name="Footer Placeholder 5">
            <a:extLst>
              <a:ext uri="{FF2B5EF4-FFF2-40B4-BE49-F238E27FC236}">
                <a16:creationId xmlns:a16="http://schemas.microsoft.com/office/drawing/2014/main" id="{1532F656-5F66-4F62-A08C-13FC13D96D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01C35-2D3C-49C0-B583-AE24CADD47B2}"/>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243363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BD71-8490-4F9A-9CF7-D664597B7C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47A5F7-BA97-4C92-B445-0DF6FB79D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FFF31-961E-4F54-BB2D-A67D3B0C3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9F62B8-58BD-4074-81AA-7D9DFC661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E7A2A-418C-4754-84AD-F782B68D1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8612EB-EB69-47A2-807F-53BC33B8B423}"/>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8" name="Footer Placeholder 7">
            <a:extLst>
              <a:ext uri="{FF2B5EF4-FFF2-40B4-BE49-F238E27FC236}">
                <a16:creationId xmlns:a16="http://schemas.microsoft.com/office/drawing/2014/main" id="{7C330758-7A19-4030-9261-207DB37F98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C4EAA-83F7-41C8-BD73-99F61C14A3D1}"/>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323297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318B-2A7A-4648-A1A8-FC04CDF7E4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D3EEE1-CBB4-4F7F-9984-84201226A65A}"/>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4" name="Footer Placeholder 3">
            <a:extLst>
              <a:ext uri="{FF2B5EF4-FFF2-40B4-BE49-F238E27FC236}">
                <a16:creationId xmlns:a16="http://schemas.microsoft.com/office/drawing/2014/main" id="{11B10408-2A5F-49D0-AFB3-DA134E887A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E8EBDE-5AFE-470D-BAB7-4B5F00BBC054}"/>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396950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6DA2F-42D5-4C7E-AF62-06C92AD08122}"/>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3" name="Footer Placeholder 2">
            <a:extLst>
              <a:ext uri="{FF2B5EF4-FFF2-40B4-BE49-F238E27FC236}">
                <a16:creationId xmlns:a16="http://schemas.microsoft.com/office/drawing/2014/main" id="{9C83A9D5-ABC0-494E-88C1-DA233F6F18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CD7954-5A9F-4C76-A6FF-97049A6F6A89}"/>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104523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3862-AF5E-4175-A49C-55BB01D28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0E25A9-BD67-4A95-A5FD-1DE2C3EA7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27D014-D3DF-4D5E-AD02-A08B4871F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F714B-BF09-405A-BBB8-06A10BD53D74}"/>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6" name="Footer Placeholder 5">
            <a:extLst>
              <a:ext uri="{FF2B5EF4-FFF2-40B4-BE49-F238E27FC236}">
                <a16:creationId xmlns:a16="http://schemas.microsoft.com/office/drawing/2014/main" id="{096B354D-D09E-4070-B231-078B16EB4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9340AD-409E-495C-BEC1-EA2007EEAFD4}"/>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70411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40DB-31B0-4A71-8D92-6C5689C34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1133-AF7F-4D2D-8540-6FA347452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15E803-6D30-4F16-8B3B-8CB0EC395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A15E1-EB3F-4504-A5E4-0A8E3A3F3B1C}"/>
              </a:ext>
            </a:extLst>
          </p:cNvPr>
          <p:cNvSpPr>
            <a:spLocks noGrp="1"/>
          </p:cNvSpPr>
          <p:nvPr>
            <p:ph type="dt" sz="half" idx="10"/>
          </p:nvPr>
        </p:nvSpPr>
        <p:spPr/>
        <p:txBody>
          <a:bodyPr/>
          <a:lstStyle/>
          <a:p>
            <a:fld id="{CB7B4723-B708-4AA8-948E-FE1D9B66C4CE}" type="datetimeFigureOut">
              <a:rPr lang="en-GB" smtClean="0"/>
              <a:t>05/09/2022</a:t>
            </a:fld>
            <a:endParaRPr lang="en-GB"/>
          </a:p>
        </p:txBody>
      </p:sp>
      <p:sp>
        <p:nvSpPr>
          <p:cNvPr id="6" name="Footer Placeholder 5">
            <a:extLst>
              <a:ext uri="{FF2B5EF4-FFF2-40B4-BE49-F238E27FC236}">
                <a16:creationId xmlns:a16="http://schemas.microsoft.com/office/drawing/2014/main" id="{48CEB217-BEFA-458C-A252-5383371F7C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4BA13-9151-4A5B-B155-CBB9F199DC5F}"/>
              </a:ext>
            </a:extLst>
          </p:cNvPr>
          <p:cNvSpPr>
            <a:spLocks noGrp="1"/>
          </p:cNvSpPr>
          <p:nvPr>
            <p:ph type="sldNum" sz="quarter" idx="12"/>
          </p:nvPr>
        </p:nvSpPr>
        <p:spPr/>
        <p:txBody>
          <a:bodyPr/>
          <a:lstStyle/>
          <a:p>
            <a:fld id="{561B1739-CE29-4736-A059-33ED9254C31F}" type="slidenum">
              <a:rPr lang="en-GB" smtClean="0"/>
              <a:t>‹#›</a:t>
            </a:fld>
            <a:endParaRPr lang="en-GB"/>
          </a:p>
        </p:txBody>
      </p:sp>
    </p:spTree>
    <p:extLst>
      <p:ext uri="{BB962C8B-B14F-4D97-AF65-F5344CB8AC3E}">
        <p14:creationId xmlns:p14="http://schemas.microsoft.com/office/powerpoint/2010/main" val="69669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535EA-D679-4A90-BC9B-EAA244521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52D6D-56D6-47F2-8169-45377A44A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6D35D-A8D0-44FD-9CD5-524F9E248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B4723-B708-4AA8-948E-FE1D9B66C4CE}" type="datetimeFigureOut">
              <a:rPr lang="en-GB" smtClean="0"/>
              <a:t>05/09/2022</a:t>
            </a:fld>
            <a:endParaRPr lang="en-GB"/>
          </a:p>
        </p:txBody>
      </p:sp>
      <p:sp>
        <p:nvSpPr>
          <p:cNvPr id="5" name="Footer Placeholder 4">
            <a:extLst>
              <a:ext uri="{FF2B5EF4-FFF2-40B4-BE49-F238E27FC236}">
                <a16:creationId xmlns:a16="http://schemas.microsoft.com/office/drawing/2014/main" id="{D617B5C4-FA72-4FEF-B90B-658B46D8F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01804-EBE9-4B79-8437-DFFBC7133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B1739-CE29-4736-A059-33ED9254C31F}" type="slidenum">
              <a:rPr lang="en-GB" smtClean="0"/>
              <a:t>‹#›</a:t>
            </a:fld>
            <a:endParaRPr lang="en-GB"/>
          </a:p>
        </p:txBody>
      </p:sp>
    </p:spTree>
    <p:extLst>
      <p:ext uri="{BB962C8B-B14F-4D97-AF65-F5344CB8AC3E}">
        <p14:creationId xmlns:p14="http://schemas.microsoft.com/office/powerpoint/2010/main" val="117766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o photo description available.">
            <a:extLst>
              <a:ext uri="{FF2B5EF4-FFF2-40B4-BE49-F238E27FC236}">
                <a16:creationId xmlns:a16="http://schemas.microsoft.com/office/drawing/2014/main" id="{83ADF6EC-7D5C-C957-C76E-1B72C12D1FED}"/>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23165" b="4019"/>
          <a:stretch/>
        </p:blipFill>
        <p:spPr bwMode="auto">
          <a:xfrm>
            <a:off x="2"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84BBF7-408C-1F7A-EBF5-CF4DE1EE0F03}"/>
              </a:ext>
            </a:extLst>
          </p:cNvPr>
          <p:cNvSpPr>
            <a:spLocks noGrp="1"/>
          </p:cNvSpPr>
          <p:nvPr>
            <p:ph type="ctrTitle"/>
          </p:nvPr>
        </p:nvSpPr>
        <p:spPr>
          <a:xfrm>
            <a:off x="3959750" y="1680291"/>
            <a:ext cx="7735426" cy="2288225"/>
          </a:xfrm>
        </p:spPr>
        <p:txBody>
          <a:bodyPr>
            <a:normAutofit/>
          </a:bodyPr>
          <a:lstStyle/>
          <a:p>
            <a:pPr algn="l"/>
            <a:r>
              <a:rPr lang="en-GB" sz="4500"/>
              <a:t>The role Community organisations like Shildon Alive play in their local system</a:t>
            </a:r>
          </a:p>
        </p:txBody>
      </p:sp>
      <p:sp>
        <p:nvSpPr>
          <p:cNvPr id="3" name="Subtitle 2">
            <a:extLst>
              <a:ext uri="{FF2B5EF4-FFF2-40B4-BE49-F238E27FC236}">
                <a16:creationId xmlns:a16="http://schemas.microsoft.com/office/drawing/2014/main" id="{D86F6D54-10B3-91DF-E210-49D7943952B0}"/>
              </a:ext>
            </a:extLst>
          </p:cNvPr>
          <p:cNvSpPr>
            <a:spLocks noGrp="1"/>
          </p:cNvSpPr>
          <p:nvPr>
            <p:ph type="subTitle" idx="1"/>
          </p:nvPr>
        </p:nvSpPr>
        <p:spPr>
          <a:xfrm>
            <a:off x="4031311" y="3968516"/>
            <a:ext cx="7663863" cy="1209193"/>
          </a:xfrm>
        </p:spPr>
        <p:txBody>
          <a:bodyPr>
            <a:normAutofit/>
          </a:bodyPr>
          <a:lstStyle/>
          <a:p>
            <a:pPr algn="l"/>
            <a:r>
              <a:rPr lang="en-GB"/>
              <a:t>Keep it Local</a:t>
            </a:r>
          </a:p>
        </p:txBody>
      </p:sp>
      <p:pic>
        <p:nvPicPr>
          <p:cNvPr id="5" name="Picture 4" descr="Logo + Lottery">
            <a:extLst>
              <a:ext uri="{FF2B5EF4-FFF2-40B4-BE49-F238E27FC236}">
                <a16:creationId xmlns:a16="http://schemas.microsoft.com/office/drawing/2014/main" id="{4582161E-CC96-FE01-CE2C-9A7A7E3A17DB}"/>
              </a:ext>
            </a:extLst>
          </p:cNvPr>
          <p:cNvPicPr>
            <a:picLocks noChangeAspect="1"/>
          </p:cNvPicPr>
          <p:nvPr/>
        </p:nvPicPr>
        <p:blipFill rotWithShape="1">
          <a:blip r:embed="rId4">
            <a:extLst>
              <a:ext uri="{28A0092B-C50C-407E-A947-70E740481C1C}">
                <a14:useLocalDpi xmlns:a14="http://schemas.microsoft.com/office/drawing/2010/main" val="0"/>
              </a:ext>
            </a:extLst>
          </a:blip>
          <a:srcRect l="9678" r="10255" b="7"/>
          <a:stretch/>
        </p:blipFill>
        <p:spPr bwMode="auto">
          <a:xfrm>
            <a:off x="1374991" y="2386663"/>
            <a:ext cx="1333585" cy="1178326"/>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noFill/>
          <a:ln w="63500">
            <a:solidFill>
              <a:schemeClr val="tx1">
                <a:alpha val="80000"/>
              </a:schemeClr>
            </a:solidFill>
          </a:ln>
          <a:extLst>
            <a:ext uri="{53640926-AAD7-44D8-BBD7-CCE9431645EC}">
              <a14:shadowObscured xmlns:a14="http://schemas.microsoft.com/office/drawing/2010/main"/>
            </a:ext>
          </a:extLst>
        </p:spPr>
      </p:pic>
      <p:pic>
        <p:nvPicPr>
          <p:cNvPr id="4" name="Picture 3" descr="No automatic alt text available.">
            <a:extLst>
              <a:ext uri="{FF2B5EF4-FFF2-40B4-BE49-F238E27FC236}">
                <a16:creationId xmlns:a16="http://schemas.microsoft.com/office/drawing/2014/main" id="{76F18D56-D378-BAA6-9774-F6A6A71E5BA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806" b="64306" l="28750" r="69271">
                        <a14:foregroundMark x1="38854" y1="29306" x2="49375" y2="28611"/>
                        <a14:foregroundMark x1="49375" y1="28611" x2="61146" y2="32778"/>
                        <a14:foregroundMark x1="61146" y1="32778" x2="61042" y2="41111"/>
                        <a14:foregroundMark x1="61042" y1="41111" x2="58438" y2="49028"/>
                        <a14:foregroundMark x1="58438" y1="49028" x2="52708" y2="52361"/>
                        <a14:foregroundMark x1="52708" y1="52361" x2="46979" y2="51250"/>
                        <a14:foregroundMark x1="46979" y1="51250" x2="43958" y2="42639"/>
                        <a14:foregroundMark x1="43958" y1="42639" x2="38542" y2="39444"/>
                        <a14:foregroundMark x1="38542" y1="39444" x2="39375" y2="47361"/>
                        <a14:foregroundMark x1="39375" y1="47361" x2="43646" y2="52917"/>
                        <a14:foregroundMark x1="43646" y1="52917" x2="45938" y2="44861"/>
                        <a14:foregroundMark x1="45938" y1="44861" x2="50729" y2="50556"/>
                        <a14:foregroundMark x1="50729" y1="50556" x2="46667" y2="56528"/>
                        <a14:foregroundMark x1="46667" y1="56528" x2="41146" y2="48889"/>
                        <a14:foregroundMark x1="41146" y1="48889" x2="41771" y2="57083"/>
                        <a14:foregroundMark x1="41771" y1="57083" x2="45729" y2="63194"/>
                        <a14:foregroundMark x1="45729" y1="63194" x2="51771" y2="63472"/>
                        <a14:foregroundMark x1="51771" y1="63472" x2="57604" y2="62361"/>
                        <a14:foregroundMark x1="57604" y1="62361" x2="63750" y2="47917"/>
                        <a14:foregroundMark x1="63750" y1="47917" x2="68542" y2="43194"/>
                        <a14:foregroundMark x1="68542" y1="43194" x2="68646" y2="34861"/>
                        <a14:foregroundMark x1="68646" y1="34861" x2="63229" y2="28472"/>
                        <a14:foregroundMark x1="63229" y1="28472" x2="43438" y2="23472"/>
                        <a14:foregroundMark x1="43438" y1="23472" x2="38125" y2="26667"/>
                        <a14:foregroundMark x1="38125" y1="26667" x2="37604" y2="34722"/>
                        <a14:foregroundMark x1="37604" y1="34722" x2="43646" y2="36111"/>
                        <a14:foregroundMark x1="43646" y1="36111" x2="49583" y2="34722"/>
                        <a14:foregroundMark x1="49583" y1="34722" x2="56875" y2="35000"/>
                        <a14:foregroundMark x1="56875" y1="35000" x2="63229" y2="33472"/>
                        <a14:foregroundMark x1="63229" y1="33472" x2="56146" y2="31389"/>
                        <a14:foregroundMark x1="56146" y1="31389" x2="55417" y2="48611"/>
                        <a14:foregroundMark x1="55417" y1="48611" x2="50417" y2="33056"/>
                        <a14:foregroundMark x1="50417" y1="33056" x2="50417" y2="22361"/>
                        <a14:foregroundMark x1="50417" y1="22361" x2="46979" y2="33750"/>
                        <a14:foregroundMark x1="46979" y1="33750" x2="37604" y2="28889"/>
                        <a14:foregroundMark x1="37604" y1="28889" x2="47604" y2="26944"/>
                        <a14:foregroundMark x1="47604" y1="26944" x2="54375" y2="27361"/>
                        <a14:foregroundMark x1="54375" y1="27361" x2="60000" y2="37500"/>
                        <a14:foregroundMark x1="60000" y1="37500" x2="53958" y2="30278"/>
                        <a14:foregroundMark x1="53958" y1="30278" x2="45625" y2="30833"/>
                        <a14:foregroundMark x1="45625" y1="30833" x2="39375" y2="22639"/>
                        <a14:foregroundMark x1="39375" y1="22639" x2="52917" y2="33611"/>
                        <a14:foregroundMark x1="52917" y1="33611" x2="60208" y2="32083"/>
                        <a14:foregroundMark x1="60208" y1="32083" x2="36458" y2="24583"/>
                        <a14:foregroundMark x1="36458" y1="24583" x2="39375" y2="36250"/>
                        <a14:foregroundMark x1="39375" y1="36250" x2="45938" y2="34167"/>
                        <a14:foregroundMark x1="45938" y1="34167" x2="41146" y2="43056"/>
                        <a14:foregroundMark x1="41146" y1="43056" x2="47188" y2="36389"/>
                        <a14:foregroundMark x1="47188" y1="36389" x2="42292" y2="28056"/>
                        <a14:foregroundMark x1="42292" y1="28056" x2="50208" y2="36667"/>
                        <a14:foregroundMark x1="50208" y1="36667" x2="51563" y2="28333"/>
                        <a14:foregroundMark x1="51563" y1="28333" x2="46667" y2="20556"/>
                        <a14:foregroundMark x1="46667" y1="20556" x2="45208" y2="13056"/>
                        <a14:foregroundMark x1="46521" y1="13027" x2="51563" y2="12917"/>
                        <a14:foregroundMark x1="45208" y1="13056" x2="46211" y2="13034"/>
                        <a14:foregroundMark x1="51563" y1="12917" x2="47933" y2="12416"/>
                        <a14:foregroundMark x1="45521" y1="12083" x2="40833" y2="20417"/>
                        <a14:foregroundMark x1="40833" y1="20417" x2="40521" y2="38472"/>
                        <a14:foregroundMark x1="45521" y1="63472" x2="51563" y2="64306"/>
                        <a14:foregroundMark x1="51563" y1="64306" x2="55208" y2="62917"/>
                        <a14:foregroundMark x1="68750" y1="32778" x2="69271" y2="43611"/>
                        <a14:foregroundMark x1="48438" y1="55278" x2="48750" y2="55000"/>
                        <a14:foregroundMark x1="61563" y1="38611" x2="59792" y2="47361"/>
                        <a14:foregroundMark x1="59792" y1="47361" x2="59271" y2="48611"/>
                        <a14:foregroundMark x1="47723" y1="12033" x2="52708" y2="12500"/>
                        <a14:foregroundMark x1="52708" y1="12500" x2="53021" y2="12917"/>
                        <a14:foregroundMark x1="48021" y1="12639" x2="48646" y2="12222"/>
                        <a14:backgroundMark x1="45938" y1="11806" x2="45625" y2="11806"/>
                        <a14:backgroundMark x1="47292" y1="11250" x2="45313" y2="11806"/>
                      </a14:backgroundRemoval>
                    </a14:imgEffect>
                  </a14:imgLayer>
                </a14:imgProps>
              </a:ext>
              <a:ext uri="{28A0092B-C50C-407E-A947-70E740481C1C}">
                <a14:useLocalDpi xmlns:a14="http://schemas.microsoft.com/office/drawing/2010/main" val="0"/>
              </a:ext>
            </a:extLst>
          </a:blip>
          <a:srcRect l="7472" r="7642" b="-5"/>
          <a:stretch/>
        </p:blipFill>
        <p:spPr bwMode="auto">
          <a:xfrm>
            <a:off x="1612821" y="1096717"/>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noFill/>
          <a:ln w="63500">
            <a:solidFill>
              <a:schemeClr val="tx1">
                <a:alpha val="80000"/>
              </a:schemeClr>
            </a:solidFill>
          </a:ln>
        </p:spPr>
      </p:pic>
      <p:pic>
        <p:nvPicPr>
          <p:cNvPr id="6" name="Content Placeholder 4" descr="A picture containing person, outdoor, child, group&#10;&#10;Description automatically generated">
            <a:extLst>
              <a:ext uri="{FF2B5EF4-FFF2-40B4-BE49-F238E27FC236}">
                <a16:creationId xmlns:a16="http://schemas.microsoft.com/office/drawing/2014/main" id="{861CA7B1-F7DA-8842-32E5-4D93CFF48C52}"/>
              </a:ext>
            </a:extLst>
          </p:cNvPr>
          <p:cNvPicPr>
            <a:picLocks noChangeAspect="1"/>
          </p:cNvPicPr>
          <p:nvPr/>
        </p:nvPicPr>
        <p:blipFill rotWithShape="1">
          <a:blip r:embed="rId7">
            <a:extLst>
              <a:ext uri="{28A0092B-C50C-407E-A947-70E740481C1C}">
                <a14:useLocalDpi xmlns:a14="http://schemas.microsoft.com/office/drawing/2010/main" val="0"/>
              </a:ext>
            </a:extLst>
          </a:blip>
          <a:srcRect l="12085" r="12091" b="6"/>
          <a:stretch/>
        </p:blipFill>
        <p:spPr>
          <a:xfrm>
            <a:off x="449206" y="563364"/>
            <a:ext cx="1333586" cy="1178326"/>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
        <p:nvSpPr>
          <p:cNvPr id="107"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41784" y="2011088"/>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148407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pie chart&#10;&#10;Description automatically generated">
            <a:extLst>
              <a:ext uri="{FF2B5EF4-FFF2-40B4-BE49-F238E27FC236}">
                <a16:creationId xmlns:a16="http://schemas.microsoft.com/office/drawing/2014/main" id="{CA3FF395-B6A1-DF26-1EDE-AA24EEEA1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269" y="457200"/>
            <a:ext cx="7571461" cy="5943600"/>
          </a:xfrm>
          <a:prstGeom prst="rect">
            <a:avLst/>
          </a:prstGeom>
        </p:spPr>
      </p:pic>
    </p:spTree>
    <p:extLst>
      <p:ext uri="{BB962C8B-B14F-4D97-AF65-F5344CB8AC3E}">
        <p14:creationId xmlns:p14="http://schemas.microsoft.com/office/powerpoint/2010/main" val="224068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86" name="Picture 18" descr="Big Lottery Fund logo - CPotential - We do">
            <a:extLst>
              <a:ext uri="{FF2B5EF4-FFF2-40B4-BE49-F238E27FC236}">
                <a16:creationId xmlns:a16="http://schemas.microsoft.com/office/drawing/2014/main" id="{C303AA1A-8164-68FF-EF2E-7398AA587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121025"/>
            <a:ext cx="1363663" cy="989013"/>
          </a:xfrm>
          <a:prstGeom prst="rect">
            <a:avLst/>
          </a:prstGeom>
          <a:extLst>
            <a:ext uri="{909E8E84-426E-40DD-AFC4-6F175D3DCCD1}">
              <a14:hiddenFill xmlns:a14="http://schemas.microsoft.com/office/drawing/2010/main">
                <a:solidFill>
                  <a:srgbClr val="FFFFFF"/>
                </a:solidFill>
              </a14:hiddenFill>
            </a:ext>
          </a:extLst>
        </p:spPr>
      </p:pic>
      <p:pic>
        <p:nvPicPr>
          <p:cNvPr id="7184" name="Picture 16" descr="Livin – Apps on Google Play">
            <a:extLst>
              <a:ext uri="{FF2B5EF4-FFF2-40B4-BE49-F238E27FC236}">
                <a16:creationId xmlns:a16="http://schemas.microsoft.com/office/drawing/2014/main" id="{7F07E7FF-E4B3-009D-2C2A-81B9AD05A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3121025"/>
            <a:ext cx="989013" cy="989013"/>
          </a:xfrm>
          <a:prstGeom prst="rect">
            <a:avLst/>
          </a:prstGeom>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9C496A8-4A31-16C9-6ED0-122572E10BA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75075" y="3121025"/>
            <a:ext cx="1574800" cy="989013"/>
          </a:xfrm>
          <a:prstGeom prst="rect">
            <a:avLst/>
          </a:prstGeom>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E13135E3-6CE1-511E-321A-CBA444A1C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5" y="3121025"/>
            <a:ext cx="5932488" cy="989013"/>
          </a:xfrm>
          <a:prstGeom prst="rect">
            <a:avLst/>
          </a:prstGeom>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BA4F28C6-CEAA-5D68-7DED-6DC25DE6C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463" y="4176713"/>
            <a:ext cx="2305050" cy="1446213"/>
          </a:xfrm>
          <a:prstGeom prst="rect">
            <a:avLst/>
          </a:prstGeom>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352AA83-5667-226A-C267-B77DC3076B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134" r="27615" b="-2"/>
          <a:stretch/>
        </p:blipFill>
        <p:spPr bwMode="auto">
          <a:xfrm>
            <a:off x="3660775" y="4176713"/>
            <a:ext cx="1446213" cy="1446213"/>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extLst>
            <a:ext uri="{909E8E84-426E-40DD-AFC4-6F175D3DCCD1}">
              <a14:hiddenFill xmlns:a14="http://schemas.microsoft.com/office/drawing/2010/main">
                <a:solidFill>
                  <a:srgbClr val="FFFFFF"/>
                </a:solidFill>
              </a14:hiddenFill>
            </a:ext>
          </a:extLst>
        </p:spPr>
      </p:pic>
      <p:pic>
        <p:nvPicPr>
          <p:cNvPr id="7182" name="Picture 14" descr="Durham Community Action - Home | Facebook">
            <a:extLst>
              <a:ext uri="{FF2B5EF4-FFF2-40B4-BE49-F238E27FC236}">
                <a16:creationId xmlns:a16="http://schemas.microsoft.com/office/drawing/2014/main" id="{1E02CF41-B2A6-28D1-6E09-189E80C403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5250" y="4176713"/>
            <a:ext cx="3838575" cy="1446213"/>
          </a:xfrm>
          <a:prstGeom prst="rect">
            <a:avLst/>
          </a:prstGeom>
          <a:extLst>
            <a:ext uri="{909E8E84-426E-40DD-AFC4-6F175D3DCCD1}">
              <a14:hiddenFill xmlns:a14="http://schemas.microsoft.com/office/drawing/2010/main">
                <a:solidFill>
                  <a:srgbClr val="FFFFFF"/>
                </a:solidFill>
              </a14:hiddenFill>
            </a:ext>
          </a:extLst>
        </p:spPr>
      </p:pic>
      <p:pic>
        <p:nvPicPr>
          <p:cNvPr id="7178" name="Picture 10" descr="LOCALITY-LOGO – Time &amp; Talents">
            <a:extLst>
              <a:ext uri="{FF2B5EF4-FFF2-40B4-BE49-F238E27FC236}">
                <a16:creationId xmlns:a16="http://schemas.microsoft.com/office/drawing/2014/main" id="{A102AEAD-33C3-6F94-ABF1-3E58D3FF2F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3675" y="4176713"/>
            <a:ext cx="2268538" cy="14462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9F30C7-EB8A-B4F9-95A1-CCA930EF931D}"/>
              </a:ext>
            </a:extLst>
          </p:cNvPr>
          <p:cNvSpPr>
            <a:spLocks noGrp="1"/>
          </p:cNvSpPr>
          <p:nvPr>
            <p:ph type="title"/>
          </p:nvPr>
        </p:nvSpPr>
        <p:spPr>
          <a:xfrm>
            <a:off x="1286932" y="1204109"/>
            <a:ext cx="10023398" cy="857894"/>
          </a:xfrm>
        </p:spPr>
        <p:txBody>
          <a:bodyPr>
            <a:normAutofit/>
          </a:bodyPr>
          <a:lstStyle/>
          <a:p>
            <a:r>
              <a:rPr lang="en-GB" sz="3100" dirty="0">
                <a:solidFill>
                  <a:srgbClr val="FFFFFF"/>
                </a:solidFill>
              </a:rPr>
              <a:t>Funders and Partners who help us support our communities</a:t>
            </a:r>
          </a:p>
        </p:txBody>
      </p:sp>
    </p:spTree>
    <p:extLst>
      <p:ext uri="{BB962C8B-B14F-4D97-AF65-F5344CB8AC3E}">
        <p14:creationId xmlns:p14="http://schemas.microsoft.com/office/powerpoint/2010/main" val="216702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9661-93D8-1FF9-091C-314AF74B9615}"/>
              </a:ext>
            </a:extLst>
          </p:cNvPr>
          <p:cNvSpPr>
            <a:spLocks noGrp="1"/>
          </p:cNvSpPr>
          <p:nvPr>
            <p:ph type="title"/>
          </p:nvPr>
        </p:nvSpPr>
        <p:spPr>
          <a:xfrm>
            <a:off x="838200" y="723578"/>
            <a:ext cx="4595071" cy="1645501"/>
          </a:xfrm>
        </p:spPr>
        <p:txBody>
          <a:bodyPr>
            <a:normAutofit/>
          </a:bodyPr>
          <a:lstStyle/>
          <a:p>
            <a:r>
              <a:rPr lang="en-GB" dirty="0"/>
              <a:t>Next steps</a:t>
            </a:r>
          </a:p>
        </p:txBody>
      </p:sp>
      <p:sp>
        <p:nvSpPr>
          <p:cNvPr id="3" name="Content Placeholder 2">
            <a:extLst>
              <a:ext uri="{FF2B5EF4-FFF2-40B4-BE49-F238E27FC236}">
                <a16:creationId xmlns:a16="http://schemas.microsoft.com/office/drawing/2014/main" id="{02BB27FD-2A31-3806-EA6C-526418064FD8}"/>
              </a:ext>
            </a:extLst>
          </p:cNvPr>
          <p:cNvSpPr>
            <a:spLocks noGrp="1"/>
          </p:cNvSpPr>
          <p:nvPr>
            <p:ph idx="1"/>
          </p:nvPr>
        </p:nvSpPr>
        <p:spPr>
          <a:xfrm>
            <a:off x="838200" y="2548467"/>
            <a:ext cx="4595071" cy="3628495"/>
          </a:xfrm>
        </p:spPr>
        <p:txBody>
          <a:bodyPr>
            <a:normAutofit lnSpcReduction="10000"/>
          </a:bodyPr>
          <a:lstStyle/>
          <a:p>
            <a:r>
              <a:rPr lang="en-GB" sz="2000" dirty="0"/>
              <a:t>After working closely with Durham Community Action to secure our first property with a view to becoming Community led landlords, we have secured our first home and we are supporting the tenant and her 6 children.</a:t>
            </a:r>
          </a:p>
          <a:p>
            <a:r>
              <a:rPr lang="en-GB" sz="2000" dirty="0"/>
              <a:t>The tenant now volunteers for us and regularly takes part in activities with us.</a:t>
            </a:r>
          </a:p>
          <a:p>
            <a:r>
              <a:rPr lang="en-GB" sz="2000" dirty="0"/>
              <a:t>We have secured an Option on a piece of land to build an ECO Shildon Alive headquarters. </a:t>
            </a:r>
          </a:p>
        </p:txBody>
      </p:sp>
      <p:sp>
        <p:nvSpPr>
          <p:cNvPr id="21" name="Rectangle 2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utdoor&#10;&#10;Description automatically generated">
            <a:extLst>
              <a:ext uri="{FF2B5EF4-FFF2-40B4-BE49-F238E27FC236}">
                <a16:creationId xmlns:a16="http://schemas.microsoft.com/office/drawing/2014/main" id="{3F6F7930-A707-40A4-EDB8-079D49D4826D}"/>
              </a:ext>
            </a:extLst>
          </p:cNvPr>
          <p:cNvPicPr>
            <a:picLocks noChangeAspect="1"/>
          </p:cNvPicPr>
          <p:nvPr/>
        </p:nvPicPr>
        <p:blipFill rotWithShape="1">
          <a:blip r:embed="rId2">
            <a:extLst>
              <a:ext uri="{28A0092B-C50C-407E-A947-70E740481C1C}">
                <a14:useLocalDpi xmlns:a14="http://schemas.microsoft.com/office/drawing/2010/main" val="0"/>
              </a:ext>
            </a:extLst>
          </a:blip>
          <a:srcRect r="14969" b="-1"/>
          <a:stretch/>
        </p:blipFill>
        <p:spPr>
          <a:xfrm rot="5400000">
            <a:off x="6262811" y="509482"/>
            <a:ext cx="2680509" cy="2364317"/>
          </a:xfrm>
          <a:prstGeom prst="rect">
            <a:avLst/>
          </a:prstGeom>
        </p:spPr>
      </p:pic>
      <p:sp>
        <p:nvSpPr>
          <p:cNvPr id="27" name="Rectangle 2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 company name&#10;&#10;Description automatically generated">
            <a:extLst>
              <a:ext uri="{FF2B5EF4-FFF2-40B4-BE49-F238E27FC236}">
                <a16:creationId xmlns:a16="http://schemas.microsoft.com/office/drawing/2014/main" id="{36D86F2B-BA49-A765-3A64-186034912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502775" y="612818"/>
            <a:ext cx="2364317" cy="2157646"/>
          </a:xfrm>
          <a:prstGeom prst="rect">
            <a:avLst/>
          </a:prstGeom>
          <a:noFill/>
        </p:spPr>
      </p:pic>
      <p:pic>
        <p:nvPicPr>
          <p:cNvPr id="7" name="Picture 6" descr="Logo, company name&#10;&#10;Description automatically generated">
            <a:extLst>
              <a:ext uri="{FF2B5EF4-FFF2-40B4-BE49-F238E27FC236}">
                <a16:creationId xmlns:a16="http://schemas.microsoft.com/office/drawing/2014/main" id="{67484CCF-78BD-DE59-74CD-6C97D5398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420908" y="4361589"/>
            <a:ext cx="5446184" cy="1429623"/>
          </a:xfrm>
          <a:prstGeom prst="rect">
            <a:avLst/>
          </a:prstGeom>
          <a:noFill/>
        </p:spPr>
      </p:pic>
    </p:spTree>
    <p:extLst>
      <p:ext uri="{BB962C8B-B14F-4D97-AF65-F5344CB8AC3E}">
        <p14:creationId xmlns:p14="http://schemas.microsoft.com/office/powerpoint/2010/main" val="2159115941"/>
      </p:ext>
    </p:extLst>
  </p:cSld>
  <p:clrMapOvr>
    <a:overrideClrMapping bg1="dk1" tx1="lt1" bg2="dk2" tx2="lt2" accent1="accent1" accent2="accent2" accent3="accent3" accent4="accent4" accent5="accent5" accent6="accent6" hlink="hlink" folHlink="folHlink"/>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F05D3-3A66-81DA-0634-779A6CD3598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Relationships</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6908EF7-CFD3-6AAA-BC08-FB3043F14266}"/>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t>Building trusting relationships with people who might not usually access services</a:t>
            </a:r>
          </a:p>
        </p:txBody>
      </p:sp>
      <p:pic>
        <p:nvPicPr>
          <p:cNvPr id="5" name="Content Placeholder 4" descr="A picture containing person, outdoor, child, group&#10;&#10;Description automatically generated">
            <a:extLst>
              <a:ext uri="{FF2B5EF4-FFF2-40B4-BE49-F238E27FC236}">
                <a16:creationId xmlns:a16="http://schemas.microsoft.com/office/drawing/2014/main" id="{8B9C4D64-95CB-533E-E111-C481284C167E}"/>
              </a:ext>
            </a:extLst>
          </p:cNvPr>
          <p:cNvPicPr>
            <a:picLocks noChangeAspect="1"/>
          </p:cNvPicPr>
          <p:nvPr/>
        </p:nvPicPr>
        <p:blipFill rotWithShape="1">
          <a:blip r:embed="rId2">
            <a:extLst>
              <a:ext uri="{28A0092B-C50C-407E-A947-70E740481C1C}">
                <a14:useLocalDpi xmlns:a14="http://schemas.microsoft.com/office/drawing/2010/main" val="0"/>
              </a:ext>
            </a:extLst>
          </a:blip>
          <a:srcRect l="16398" r="1640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803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476F166-49EF-473C-BB5E-2D838EA48729}"/>
              </a:ext>
            </a:extLst>
          </p:cNvPr>
          <p:cNvPicPr>
            <a:picLocks noGrp="1"/>
          </p:cNvPicPr>
          <p:nvPr>
            <p:ph idx="1"/>
          </p:nvPr>
        </p:nvPicPr>
        <p:blipFill rotWithShape="1">
          <a:blip r:embed="rId2" cstate="print">
            <a:alphaModFix amt="50000"/>
            <a:extLst>
              <a:ext uri="{28A0092B-C50C-407E-A947-70E740481C1C}">
                <a14:useLocalDpi xmlns:a14="http://schemas.microsoft.com/office/drawing/2010/main" val="0"/>
              </a:ext>
            </a:extLst>
          </a:blip>
          <a:srcRect l="25"/>
          <a:stretch/>
        </p:blipFill>
        <p:spPr bwMode="auto">
          <a:xfrm>
            <a:off x="20" y="10"/>
            <a:ext cx="12188930" cy="6857990"/>
          </a:xfrm>
          <a:prstGeom prst="rect">
            <a:avLst/>
          </a:prstGeom>
          <a:noFill/>
        </p:spPr>
      </p:pic>
      <p:sp>
        <p:nvSpPr>
          <p:cNvPr id="2" name="Title 1">
            <a:extLst>
              <a:ext uri="{FF2B5EF4-FFF2-40B4-BE49-F238E27FC236}">
                <a16:creationId xmlns:a16="http://schemas.microsoft.com/office/drawing/2014/main" id="{9B93FF9A-2A9E-4E5F-A588-D025B47B5FA1}"/>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rgbClr val="FFFFFF"/>
                </a:solidFill>
              </a:rPr>
              <a:t>Investment into local area</a:t>
            </a:r>
          </a:p>
        </p:txBody>
      </p:sp>
      <p:sp>
        <p:nvSpPr>
          <p:cNvPr id="2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52643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No photo description available.">
            <a:extLst>
              <a:ext uri="{FF2B5EF4-FFF2-40B4-BE49-F238E27FC236}">
                <a16:creationId xmlns:a16="http://schemas.microsoft.com/office/drawing/2014/main" id="{52D2AB10-E09A-7C13-5537-AB20A7BD2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4"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629CDF-8E6F-786B-A763-B2CA39152EE4}"/>
              </a:ext>
            </a:extLst>
          </p:cNvPr>
          <p:cNvSpPr>
            <a:spLocks noGrp="1"/>
          </p:cNvSpPr>
          <p:nvPr>
            <p:ph type="title"/>
          </p:nvPr>
        </p:nvSpPr>
        <p:spPr>
          <a:xfrm>
            <a:off x="7531610" y="365125"/>
            <a:ext cx="3822189" cy="1899912"/>
          </a:xfrm>
        </p:spPr>
        <p:txBody>
          <a:bodyPr>
            <a:normAutofit/>
          </a:bodyPr>
          <a:lstStyle/>
          <a:p>
            <a:r>
              <a:rPr lang="en-GB" sz="4000"/>
              <a:t>Local Investment</a:t>
            </a:r>
          </a:p>
        </p:txBody>
      </p:sp>
      <p:sp>
        <p:nvSpPr>
          <p:cNvPr id="3" name="Content Placeholder 2">
            <a:extLst>
              <a:ext uri="{FF2B5EF4-FFF2-40B4-BE49-F238E27FC236}">
                <a16:creationId xmlns:a16="http://schemas.microsoft.com/office/drawing/2014/main" id="{EA18C823-A310-13A6-FE41-C2BD97465870}"/>
              </a:ext>
            </a:extLst>
          </p:cNvPr>
          <p:cNvSpPr>
            <a:spLocks noGrp="1"/>
          </p:cNvSpPr>
          <p:nvPr>
            <p:ph idx="1"/>
          </p:nvPr>
        </p:nvSpPr>
        <p:spPr>
          <a:xfrm>
            <a:off x="7531610" y="2434201"/>
            <a:ext cx="3822189" cy="3742762"/>
          </a:xfrm>
        </p:spPr>
        <p:txBody>
          <a:bodyPr>
            <a:normAutofit/>
          </a:bodyPr>
          <a:lstStyle/>
          <a:p>
            <a:r>
              <a:rPr lang="en-GB" sz="2000"/>
              <a:t>Starting off with one member of staff and a group of enthusiastic volunteers from the community, Shildon Alive brought much needed grant funding to the area,2 new paid roles were created as they became embedded in the community. Grant funding was also secured for improving areas in the town through Guerrilla Gardening and free community events.</a:t>
            </a:r>
          </a:p>
        </p:txBody>
      </p:sp>
    </p:spTree>
    <p:extLst>
      <p:ext uri="{BB962C8B-B14F-4D97-AF65-F5344CB8AC3E}">
        <p14:creationId xmlns:p14="http://schemas.microsoft.com/office/powerpoint/2010/main" val="76304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52895-1A25-48D5-948D-59D46FDF897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Connections</a:t>
            </a:r>
          </a:p>
        </p:txBody>
      </p:sp>
      <p:sp>
        <p:nvSpPr>
          <p:cNvPr id="41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3764E620-F59B-488B-B11C-CE25DCB919D3}"/>
              </a:ext>
            </a:extLst>
          </p:cNvPr>
          <p:cNvSpPr>
            <a:spLocks noGrp="1"/>
          </p:cNvSpPr>
          <p:nvPr>
            <p:ph idx="1"/>
          </p:nvPr>
        </p:nvSpPr>
        <p:spPr>
          <a:xfrm>
            <a:off x="640080" y="2872899"/>
            <a:ext cx="4243589" cy="3320668"/>
          </a:xfrm>
        </p:spPr>
        <p:txBody>
          <a:bodyPr>
            <a:normAutofit/>
          </a:bodyPr>
          <a:lstStyle/>
          <a:p>
            <a:r>
              <a:rPr lang="en-US" sz="2200" dirty="0">
                <a:latin typeface="MyriadPro-Regular"/>
                <a:ea typeface="Cambria" panose="02040503050406030204" pitchFamily="18" charset="0"/>
              </a:rPr>
              <a:t>Over the past 10 years we have made lasting connections with many partner </a:t>
            </a:r>
            <a:r>
              <a:rPr lang="en-US" sz="2200" dirty="0" err="1">
                <a:latin typeface="MyriadPro-Regular"/>
                <a:ea typeface="Cambria" panose="02040503050406030204" pitchFamily="18" charset="0"/>
              </a:rPr>
              <a:t>organisations</a:t>
            </a:r>
            <a:r>
              <a:rPr lang="en-US" sz="2200" dirty="0">
                <a:latin typeface="MyriadPro-Regular"/>
                <a:ea typeface="Cambria" panose="02040503050406030204" pitchFamily="18" charset="0"/>
              </a:rPr>
              <a:t>.</a:t>
            </a:r>
          </a:p>
          <a:p>
            <a:r>
              <a:rPr lang="en-US" sz="2200" dirty="0">
                <a:latin typeface="MyriadPro-Regular"/>
                <a:ea typeface="Cambria" panose="02040503050406030204" pitchFamily="18" charset="0"/>
              </a:rPr>
              <a:t>We work together to support our communities</a:t>
            </a:r>
            <a:endParaRPr lang="en-US" sz="2200" dirty="0"/>
          </a:p>
        </p:txBody>
      </p:sp>
      <p:pic>
        <p:nvPicPr>
          <p:cNvPr id="4098" name="Picture 2" descr="May be an image of 4 people">
            <a:extLst>
              <a:ext uri="{FF2B5EF4-FFF2-40B4-BE49-F238E27FC236}">
                <a16:creationId xmlns:a16="http://schemas.microsoft.com/office/drawing/2014/main" id="{C11013CC-457A-5E38-80C9-90865EE8C1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76" r="-1" b="3366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636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65" name="Content Placeholder 2064">
            <a:extLst>
              <a:ext uri="{FF2B5EF4-FFF2-40B4-BE49-F238E27FC236}">
                <a16:creationId xmlns:a16="http://schemas.microsoft.com/office/drawing/2014/main" id="{032BF7F8-7A85-0072-C208-AED6FDD87511}"/>
              </a:ext>
            </a:extLst>
          </p:cNvPr>
          <p:cNvSpPr>
            <a:spLocks noGrp="1"/>
          </p:cNvSpPr>
          <p:nvPr>
            <p:ph idx="1"/>
          </p:nvPr>
        </p:nvSpPr>
        <p:spPr>
          <a:xfrm>
            <a:off x="680484" y="935665"/>
            <a:ext cx="3769037" cy="2488658"/>
          </a:xfrm>
        </p:spPr>
        <p:txBody>
          <a:bodyPr anchor="t">
            <a:normAutofit/>
          </a:bodyPr>
          <a:lstStyle/>
          <a:p>
            <a:r>
              <a:rPr lang="en-US" sz="2400" dirty="0">
                <a:latin typeface="Arial Nova" panose="020B0504020202020204" pitchFamily="34" charset="0"/>
              </a:rPr>
              <a:t>Building connection to place</a:t>
            </a:r>
          </a:p>
          <a:p>
            <a:r>
              <a:rPr lang="en-US" sz="2400" dirty="0">
                <a:latin typeface="Arial Nova" panose="020B0504020202020204" pitchFamily="34" charset="0"/>
              </a:rPr>
              <a:t>to local people</a:t>
            </a:r>
          </a:p>
          <a:p>
            <a:r>
              <a:rPr lang="en-US" sz="2400" dirty="0">
                <a:latin typeface="Arial Nova" panose="020B0504020202020204" pitchFamily="34" charset="0"/>
              </a:rPr>
              <a:t>to other local </a:t>
            </a:r>
            <a:r>
              <a:rPr lang="en-US" sz="2400" dirty="0" err="1">
                <a:latin typeface="Arial Nova" panose="020B0504020202020204" pitchFamily="34" charset="0"/>
              </a:rPr>
              <a:t>organisations</a:t>
            </a:r>
            <a:endParaRPr lang="en-US" sz="2400" dirty="0">
              <a:latin typeface="Arial Nova" panose="020B0504020202020204" pitchFamily="34" charset="0"/>
            </a:endParaRPr>
          </a:p>
          <a:p>
            <a:r>
              <a:rPr lang="en-US" sz="2400" dirty="0">
                <a:latin typeface="Arial Nova" panose="020B0504020202020204" pitchFamily="34" charset="0"/>
              </a:rPr>
              <a:t>to other services</a:t>
            </a:r>
          </a:p>
          <a:p>
            <a:endParaRPr lang="en-US" sz="1800" dirty="0">
              <a:latin typeface="Arial Nova" panose="020B0504020202020204" pitchFamily="34" charset="0"/>
            </a:endParaRPr>
          </a:p>
        </p:txBody>
      </p:sp>
      <p:sp>
        <p:nvSpPr>
          <p:cNvPr id="2109" name="Oval 209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No photo description available.">
            <a:extLst>
              <a:ext uri="{FF2B5EF4-FFF2-40B4-BE49-F238E27FC236}">
                <a16:creationId xmlns:a16="http://schemas.microsoft.com/office/drawing/2014/main" id="{95FFBF6F-9878-59E5-21AD-528566C549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79" r="5273" b="4"/>
          <a:stretch/>
        </p:blipFill>
        <p:spPr bwMode="auto">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2110" name="Freeform: Shape 2098">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1" name="Oval 210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No photo description available.">
            <a:extLst>
              <a:ext uri="{FF2B5EF4-FFF2-40B4-BE49-F238E27FC236}">
                <a16:creationId xmlns:a16="http://schemas.microsoft.com/office/drawing/2014/main" id="{59A6B20F-4F79-71A7-E3AA-139722CAF9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89" r="7463" b="2"/>
          <a:stretch/>
        </p:blipFill>
        <p:spPr bwMode="auto">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May be an image of text that says 'nefirst UNION CREDIT'">
            <a:extLst>
              <a:ext uri="{FF2B5EF4-FFF2-40B4-BE49-F238E27FC236}">
                <a16:creationId xmlns:a16="http://schemas.microsoft.com/office/drawing/2014/main" id="{53F1347F-4B04-64A6-A9A4-4819E71DA4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84" r="-4" b="7057"/>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112" name="Freeform: Shape 2102">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3" name="Freeform: Shape 2104">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No photo description available.">
            <a:extLst>
              <a:ext uri="{FF2B5EF4-FFF2-40B4-BE49-F238E27FC236}">
                <a16:creationId xmlns:a16="http://schemas.microsoft.com/office/drawing/2014/main" id="{C67EB1AD-341D-3EE9-94C0-58437153C1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59" r="4352" b="6"/>
          <a:stretch/>
        </p:blipFill>
        <p:spPr bwMode="auto">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51DD02D-03D8-C8E7-38E2-8AA6694D1C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 b="6014"/>
          <a:stretch/>
        </p:blipFill>
        <p:spPr bwMode="auto">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2114" name="Freeform: Shape 210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4" name="Picture 6" descr="May be an image of text that says 'home group'">
            <a:extLst>
              <a:ext uri="{FF2B5EF4-FFF2-40B4-BE49-F238E27FC236}">
                <a16:creationId xmlns:a16="http://schemas.microsoft.com/office/drawing/2014/main" id="{D7570125-D923-8FFD-5C56-A0B85E78D1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067" r="2" b="7168"/>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114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Rectangle 514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1E002-BBEC-4F3B-BE06-29B7727D7F81}"/>
              </a:ext>
            </a:extLst>
          </p:cNvPr>
          <p:cNvSpPr>
            <a:spLocks noGrp="1"/>
          </p:cNvSpPr>
          <p:nvPr>
            <p:ph type="title"/>
          </p:nvPr>
        </p:nvSpPr>
        <p:spPr>
          <a:xfrm>
            <a:off x="838201" y="345810"/>
            <a:ext cx="5120561" cy="1325563"/>
          </a:xfrm>
        </p:spPr>
        <p:txBody>
          <a:bodyPr vert="horz" lIns="91440" tIns="45720" rIns="91440" bIns="45720" rtlCol="0">
            <a:normAutofit/>
          </a:bodyPr>
          <a:lstStyle/>
          <a:p>
            <a:r>
              <a:rPr lang="en-US" sz="2800" dirty="0"/>
              <a:t>Quick, local, practical response to the  Covid Pandemic and more recently Storm Arwen</a:t>
            </a:r>
          </a:p>
        </p:txBody>
      </p:sp>
      <p:sp>
        <p:nvSpPr>
          <p:cNvPr id="5131" name="Content Placeholder 5130">
            <a:extLst>
              <a:ext uri="{FF2B5EF4-FFF2-40B4-BE49-F238E27FC236}">
                <a16:creationId xmlns:a16="http://schemas.microsoft.com/office/drawing/2014/main" id="{83022F6F-21BA-FE8E-9D9D-D199E6E981E3}"/>
              </a:ext>
            </a:extLst>
          </p:cNvPr>
          <p:cNvSpPr>
            <a:spLocks noGrp="1"/>
          </p:cNvSpPr>
          <p:nvPr>
            <p:ph idx="1"/>
          </p:nvPr>
        </p:nvSpPr>
        <p:spPr>
          <a:xfrm>
            <a:off x="838201" y="1825625"/>
            <a:ext cx="5092194" cy="4351338"/>
          </a:xfrm>
        </p:spPr>
        <p:txBody>
          <a:bodyPr>
            <a:normAutofit/>
          </a:bodyPr>
          <a:lstStyle/>
          <a:p>
            <a:r>
              <a:rPr lang="en-US"/>
              <a:t>‘We were so grateful when the staff and volunteers from Shildon alive and Shildon Town Council turned up with hot food, blankets and flasks. Life savers, 9 days we were left without electricity. We’ve had a collection for them to say thanks’ local resident</a:t>
            </a:r>
          </a:p>
        </p:txBody>
      </p:sp>
      <p:sp>
        <p:nvSpPr>
          <p:cNvPr id="5151" name="Oval 515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May be an image of 2 people, people standing and indoor">
            <a:extLst>
              <a:ext uri="{FF2B5EF4-FFF2-40B4-BE49-F238E27FC236}">
                <a16:creationId xmlns:a16="http://schemas.microsoft.com/office/drawing/2014/main" id="{1BA1E167-34CD-4B59-29B7-C8B0582E2D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9" r="-3" b="2727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5153" name="Arc 515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124" name="Picture 4" descr="No photo description available.">
            <a:extLst>
              <a:ext uri="{FF2B5EF4-FFF2-40B4-BE49-F238E27FC236}">
                <a16:creationId xmlns:a16="http://schemas.microsoft.com/office/drawing/2014/main" id="{35455A7F-410C-1F2B-9426-B45C26299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 r="386"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953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B8BB34A-27E8-498E-9608-0A9B78D7DC96}"/>
              </a:ext>
            </a:extLst>
          </p:cNvPr>
          <p:cNvSpPr>
            <a:spLocks noGrp="1"/>
          </p:cNvSpPr>
          <p:nvPr>
            <p:ph type="ctrTitle"/>
          </p:nvPr>
        </p:nvSpPr>
        <p:spPr>
          <a:xfrm>
            <a:off x="8842248" y="1481328"/>
            <a:ext cx="2926080" cy="2468880"/>
          </a:xfrm>
        </p:spPr>
        <p:txBody>
          <a:bodyPr>
            <a:normAutofit/>
          </a:bodyPr>
          <a:lstStyle/>
          <a:p>
            <a:pPr algn="l"/>
            <a:r>
              <a:rPr lang="en-GB" sz="4000"/>
              <a:t>Supporting all Communities</a:t>
            </a:r>
          </a:p>
        </p:txBody>
      </p:sp>
      <p:sp>
        <p:nvSpPr>
          <p:cNvPr id="3" name="Subtitle 2">
            <a:extLst>
              <a:ext uri="{FF2B5EF4-FFF2-40B4-BE49-F238E27FC236}">
                <a16:creationId xmlns:a16="http://schemas.microsoft.com/office/drawing/2014/main" id="{60CB210E-819F-4498-8EDA-1B102D898297}"/>
              </a:ext>
            </a:extLst>
          </p:cNvPr>
          <p:cNvSpPr>
            <a:spLocks noGrp="1"/>
          </p:cNvSpPr>
          <p:nvPr>
            <p:ph type="subTitle" idx="1"/>
          </p:nvPr>
        </p:nvSpPr>
        <p:spPr>
          <a:xfrm>
            <a:off x="8842248" y="4078224"/>
            <a:ext cx="2926080" cy="1307592"/>
          </a:xfrm>
        </p:spPr>
        <p:txBody>
          <a:bodyPr>
            <a:normAutofit/>
          </a:bodyPr>
          <a:lstStyle/>
          <a:p>
            <a:pPr algn="l"/>
            <a:r>
              <a:rPr lang="en-GB" sz="2000" dirty="0"/>
              <a:t>Good at dealing with complex cases, taking the time to support a client to a better place</a:t>
            </a:r>
          </a:p>
        </p:txBody>
      </p:sp>
      <p:sp>
        <p:nvSpPr>
          <p:cNvPr id="8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Shape 9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descr="A group of people standing outside a building&#10;&#10;Description automatically generated with medium confidence">
            <a:extLst>
              <a:ext uri="{FF2B5EF4-FFF2-40B4-BE49-F238E27FC236}">
                <a16:creationId xmlns:a16="http://schemas.microsoft.com/office/drawing/2014/main" id="{8A99EB28-8732-B378-0DDD-DD6A3C05D8A9}"/>
              </a:ext>
            </a:extLst>
          </p:cNvPr>
          <p:cNvPicPr>
            <a:picLocks noChangeAspect="1"/>
          </p:cNvPicPr>
          <p:nvPr/>
        </p:nvPicPr>
        <p:blipFill rotWithShape="1">
          <a:blip r:embed="rId3">
            <a:extLst>
              <a:ext uri="{28A0092B-C50C-407E-A947-70E740481C1C}">
                <a14:useLocalDpi xmlns:a14="http://schemas.microsoft.com/office/drawing/2010/main" val="0"/>
              </a:ext>
            </a:extLst>
          </a:blip>
          <a:srcRect t="2300" r="1" b="591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272361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900C-FB04-4445-AE64-64ACCE70F766}"/>
              </a:ext>
            </a:extLst>
          </p:cNvPr>
          <p:cNvSpPr>
            <a:spLocks noGrp="1"/>
          </p:cNvSpPr>
          <p:nvPr>
            <p:ph type="title"/>
          </p:nvPr>
        </p:nvSpPr>
        <p:spPr>
          <a:xfrm>
            <a:off x="4965430" y="629268"/>
            <a:ext cx="6586491" cy="1286160"/>
          </a:xfrm>
        </p:spPr>
        <p:txBody>
          <a:bodyPr anchor="b">
            <a:normAutofit/>
          </a:bodyPr>
          <a:lstStyle/>
          <a:p>
            <a:r>
              <a:rPr lang="en-GB"/>
              <a:t>Where we are now</a:t>
            </a:r>
            <a:endParaRPr lang="en-GB" dirty="0"/>
          </a:p>
        </p:txBody>
      </p:sp>
      <p:sp>
        <p:nvSpPr>
          <p:cNvPr id="3" name="Content Placeholder 2">
            <a:extLst>
              <a:ext uri="{FF2B5EF4-FFF2-40B4-BE49-F238E27FC236}">
                <a16:creationId xmlns:a16="http://schemas.microsoft.com/office/drawing/2014/main" id="{1B87E647-A07C-4F23-E90A-C1FF623DF5E4}"/>
              </a:ext>
            </a:extLst>
          </p:cNvPr>
          <p:cNvSpPr>
            <a:spLocks noGrp="1"/>
          </p:cNvSpPr>
          <p:nvPr>
            <p:ph idx="1"/>
          </p:nvPr>
        </p:nvSpPr>
        <p:spPr>
          <a:xfrm>
            <a:off x="4965431" y="2438400"/>
            <a:ext cx="6586489" cy="3785419"/>
          </a:xfrm>
        </p:spPr>
        <p:txBody>
          <a:bodyPr>
            <a:normAutofit/>
          </a:bodyPr>
          <a:lstStyle/>
          <a:p>
            <a:r>
              <a:rPr lang="en-GB" sz="2000" dirty="0"/>
              <a:t>We currently employ 7 staff and 35 volunteers</a:t>
            </a:r>
          </a:p>
          <a:p>
            <a:r>
              <a:rPr lang="en-GB" sz="2000" dirty="0"/>
              <a:t>Run a social enterprise takeaway and shop, rescuing 44 tonnes of food last year and sharing it with our community</a:t>
            </a:r>
          </a:p>
          <a:p>
            <a:r>
              <a:rPr lang="en-GB" sz="2000" dirty="0"/>
              <a:t>Provided 3000 meals to children over the  Summer holidays</a:t>
            </a:r>
          </a:p>
          <a:p>
            <a:r>
              <a:rPr lang="en-GB" sz="2000" dirty="0"/>
              <a:t>Supported over 6000 families and individuals living in food poverty</a:t>
            </a:r>
          </a:p>
          <a:p>
            <a:r>
              <a:rPr lang="en-GB" sz="2000" dirty="0"/>
              <a:t>Delivered Advocacy support to 1341</a:t>
            </a:r>
          </a:p>
          <a:p>
            <a:r>
              <a:rPr lang="en-GB" sz="2000" dirty="0"/>
              <a:t>Provided £8000 of grant funding to individuals in crisis</a:t>
            </a:r>
          </a:p>
          <a:p>
            <a:endParaRPr lang="en-GB" sz="2000" dirty="0"/>
          </a:p>
          <a:p>
            <a:pPr marL="0" indent="0">
              <a:buNone/>
            </a:pPr>
            <a:endParaRPr lang="en-GB" sz="2000" dirty="0"/>
          </a:p>
        </p:txBody>
      </p:sp>
      <p:pic>
        <p:nvPicPr>
          <p:cNvPr id="4" name="Picture 4" descr="May be an image of 1 person">
            <a:extLst>
              <a:ext uri="{FF2B5EF4-FFF2-40B4-BE49-F238E27FC236}">
                <a16:creationId xmlns:a16="http://schemas.microsoft.com/office/drawing/2014/main" id="{16540460-0912-1B33-F49B-4050AE6AB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8" r="59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B84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836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368</Words>
  <Application>Microsoft Office PowerPoint</Application>
  <PresentationFormat>Widescreen</PresentationFormat>
  <Paragraphs>32</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vt:lpstr>
      <vt:lpstr>Calibri</vt:lpstr>
      <vt:lpstr>Calibri Light</vt:lpstr>
      <vt:lpstr>MyriadPro-Regular</vt:lpstr>
      <vt:lpstr>Rockwell</vt:lpstr>
      <vt:lpstr>Office Theme</vt:lpstr>
      <vt:lpstr>The role Community organisations like Shildon Alive play in their local system</vt:lpstr>
      <vt:lpstr>Relationships</vt:lpstr>
      <vt:lpstr>Investment into local area</vt:lpstr>
      <vt:lpstr>Local Investment</vt:lpstr>
      <vt:lpstr>Connections</vt:lpstr>
      <vt:lpstr>PowerPoint Presentation</vt:lpstr>
      <vt:lpstr>Quick, local, practical response to the  Covid Pandemic and more recently Storm Arwen</vt:lpstr>
      <vt:lpstr>Supporting all Communities</vt:lpstr>
      <vt:lpstr>Where we are now</vt:lpstr>
      <vt:lpstr>PowerPoint Presentation</vt:lpstr>
      <vt:lpstr>Funders and Partners who help us support our communities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know a community and Partner organisations</dc:title>
  <dc:creator>Church</dc:creator>
  <cp:lastModifiedBy>Ian Hunter Smart</cp:lastModifiedBy>
  <cp:revision>7</cp:revision>
  <dcterms:created xsi:type="dcterms:W3CDTF">2020-10-05T14:24:17Z</dcterms:created>
  <dcterms:modified xsi:type="dcterms:W3CDTF">2022-09-05T08:35:43Z</dcterms:modified>
</cp:coreProperties>
</file>